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6" r:id="rId3"/>
    <p:sldId id="297" r:id="rId4"/>
    <p:sldId id="257" r:id="rId5"/>
    <p:sldId id="267" r:id="rId6"/>
    <p:sldId id="271" r:id="rId7"/>
    <p:sldId id="282" r:id="rId8"/>
    <p:sldId id="272" r:id="rId9"/>
    <p:sldId id="284" r:id="rId10"/>
    <p:sldId id="283" r:id="rId11"/>
    <p:sldId id="273" r:id="rId12"/>
    <p:sldId id="274" r:id="rId13"/>
    <p:sldId id="275" r:id="rId14"/>
    <p:sldId id="276" r:id="rId15"/>
    <p:sldId id="277" r:id="rId16"/>
    <p:sldId id="278" r:id="rId17"/>
    <p:sldId id="279" r:id="rId18"/>
    <p:sldId id="280" r:id="rId19"/>
    <p:sldId id="281" r:id="rId20"/>
    <p:sldId id="264" r:id="rId21"/>
    <p:sldId id="268" r:id="rId22"/>
    <p:sldId id="259" r:id="rId23"/>
    <p:sldId id="285" r:id="rId24"/>
    <p:sldId id="265" r:id="rId25"/>
    <p:sldId id="262" r:id="rId26"/>
    <p:sldId id="258" r:id="rId27"/>
    <p:sldId id="260" r:id="rId28"/>
    <p:sldId id="263" r:id="rId29"/>
    <p:sldId id="286" r:id="rId30"/>
    <p:sldId id="293" r:id="rId31"/>
    <p:sldId id="294" r:id="rId32"/>
    <p:sldId id="295" r:id="rId33"/>
    <p:sldId id="266" r:id="rId34"/>
    <p:sldId id="261" r:id="rId35"/>
    <p:sldId id="289" r:id="rId36"/>
    <p:sldId id="290" r:id="rId37"/>
    <p:sldId id="291" r:id="rId38"/>
    <p:sldId id="292" r:id="rId3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36" autoAdjust="0"/>
    <p:restoredTop sz="97978" autoAdjust="0"/>
  </p:normalViewPr>
  <p:slideViewPr>
    <p:cSldViewPr>
      <p:cViewPr>
        <p:scale>
          <a:sx n="70" d="100"/>
          <a:sy n="70" d="100"/>
        </p:scale>
        <p:origin x="-1176" y="-2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12.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951F98-DC60-44DE-B743-9DF579011096}"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C7A651E7-B98D-4DDF-BBAE-8A716D2974E5}">
      <dgm:prSet custT="1"/>
      <dgm:spPr/>
      <dgm:t>
        <a:bodyPr/>
        <a:lstStyle/>
        <a:p>
          <a:pPr rtl="0"/>
          <a:r>
            <a:rPr lang="es-CO" sz="2000" dirty="0" smtClean="0"/>
            <a:t>Las evidencias demuestran que lo que sucedió en ese tiempo, la iglesia que surgió de ese movimiento, la Iglesia Adventista del Séptimo Día,  y que tenía tal devoción de preparación y deseo por encontrarse con Su Salvador, con el tiempo se fue evaporando, </a:t>
          </a:r>
          <a:r>
            <a:rPr lang="es-CO" sz="2000" dirty="0" smtClean="0"/>
            <a:t>Dios la presenta como una iglesia tibia. (</a:t>
          </a:r>
          <a:r>
            <a:rPr lang="es-CO" sz="2000" b="1" dirty="0" smtClean="0">
              <a:solidFill>
                <a:srgbClr val="FF0000"/>
              </a:solidFill>
            </a:rPr>
            <a:t>Ver Apoc.3:15,16</a:t>
          </a:r>
          <a:r>
            <a:rPr lang="es-CO" sz="2000" dirty="0" smtClean="0"/>
            <a:t>). </a:t>
          </a:r>
        </a:p>
        <a:p>
          <a:pPr rtl="0"/>
          <a:endParaRPr lang="es-CO" sz="2000" dirty="0" smtClean="0"/>
        </a:p>
        <a:p>
          <a:pPr rtl="0"/>
          <a:r>
            <a:rPr lang="es-CO" sz="2000" dirty="0" smtClean="0"/>
            <a:t>Es por ello que Dios rebeló el mensaje de los 6000 años de pecado, para que la iglesia despierte, y retome el fervor anterior.</a:t>
          </a:r>
          <a:endParaRPr lang="es-CO" sz="2000" dirty="0"/>
        </a:p>
      </dgm:t>
    </dgm:pt>
    <dgm:pt modelId="{1EFEE96A-CB79-401E-A843-84D06970517B}" type="parTrans" cxnId="{699A6BA3-DEC1-4E3A-90EA-B2FD2A141E28}">
      <dgm:prSet/>
      <dgm:spPr/>
      <dgm:t>
        <a:bodyPr/>
        <a:lstStyle/>
        <a:p>
          <a:endParaRPr lang="es-CO"/>
        </a:p>
      </dgm:t>
    </dgm:pt>
    <dgm:pt modelId="{788E692B-8B9D-49AE-9052-049FF106D5D0}" type="sibTrans" cxnId="{699A6BA3-DEC1-4E3A-90EA-B2FD2A141E28}">
      <dgm:prSet/>
      <dgm:spPr/>
      <dgm:t>
        <a:bodyPr/>
        <a:lstStyle/>
        <a:p>
          <a:endParaRPr lang="es-CO"/>
        </a:p>
      </dgm:t>
    </dgm:pt>
    <dgm:pt modelId="{7BAA3F8E-BF0F-4568-B2B0-10A00BB7F972}">
      <dgm:prSet/>
      <dgm:spPr>
        <a:sp3d/>
      </dgm:spPr>
      <dgm:t>
        <a:bodyPr/>
        <a:lstStyle/>
        <a:p>
          <a:pPr algn="ctr" rtl="0"/>
          <a:r>
            <a:rPr lang="es-CO" sz="2900" dirty="0" smtClean="0"/>
            <a:t>Si nosotros, que decimos pertenecer a la iglesia de Dios, no despertamos, y no nos preparamos, seremos dejados a la vera del camino.</a:t>
          </a:r>
          <a:endParaRPr lang="es-CO" sz="2900" dirty="0">
            <a:solidFill>
              <a:srgbClr val="FF0000"/>
            </a:solidFill>
          </a:endParaRPr>
        </a:p>
      </dgm:t>
    </dgm:pt>
    <dgm:pt modelId="{271B274B-293F-4522-A784-F5A483CD02E0}" type="parTrans" cxnId="{F22703B8-7204-43E6-90F7-BB808B6E50C5}">
      <dgm:prSet/>
      <dgm:spPr/>
      <dgm:t>
        <a:bodyPr/>
        <a:lstStyle/>
        <a:p>
          <a:endParaRPr lang="es-CO"/>
        </a:p>
      </dgm:t>
    </dgm:pt>
    <dgm:pt modelId="{86F4C171-0897-4722-BE04-86FDCC4513CF}" type="sibTrans" cxnId="{F22703B8-7204-43E6-90F7-BB808B6E50C5}">
      <dgm:prSet/>
      <dgm:spPr/>
      <dgm:t>
        <a:bodyPr/>
        <a:lstStyle/>
        <a:p>
          <a:endParaRPr lang="es-CO"/>
        </a:p>
      </dgm:t>
    </dgm:pt>
    <dgm:pt modelId="{E0FCA301-D137-4AA9-B92D-B6EF2ECF64F1}">
      <dgm:prSet custT="1"/>
      <dgm:spPr>
        <a:sp3d/>
      </dgm:spPr>
      <dgm:t>
        <a:bodyPr/>
        <a:lstStyle/>
        <a:p>
          <a:pPr algn="l" rtl="0"/>
          <a:r>
            <a:rPr lang="es-CO" sz="2900" dirty="0" smtClean="0"/>
            <a:t> </a:t>
          </a:r>
          <a:r>
            <a:rPr lang="es-CO" sz="2400" dirty="0" smtClean="0">
              <a:solidFill>
                <a:srgbClr val="FF0000"/>
              </a:solidFill>
            </a:rPr>
            <a:t>Ver Apoc.3:14-22.</a:t>
          </a:r>
          <a:endParaRPr lang="es-CO" sz="2900" dirty="0">
            <a:solidFill>
              <a:srgbClr val="FF0000"/>
            </a:solidFill>
          </a:endParaRPr>
        </a:p>
      </dgm:t>
    </dgm:pt>
    <dgm:pt modelId="{2BAFE461-D79E-4E5F-8789-5327CC498080}" type="parTrans" cxnId="{5CA2829A-C044-49F9-9242-8EB73EEEA49E}">
      <dgm:prSet/>
      <dgm:spPr/>
      <dgm:t>
        <a:bodyPr/>
        <a:lstStyle/>
        <a:p>
          <a:endParaRPr lang="es-CO"/>
        </a:p>
      </dgm:t>
    </dgm:pt>
    <dgm:pt modelId="{E4E9D845-4F7B-4408-9898-60940866085A}" type="sibTrans" cxnId="{5CA2829A-C044-49F9-9242-8EB73EEEA49E}">
      <dgm:prSet/>
      <dgm:spPr/>
      <dgm:t>
        <a:bodyPr/>
        <a:lstStyle/>
        <a:p>
          <a:endParaRPr lang="es-CO"/>
        </a:p>
      </dgm:t>
    </dgm:pt>
    <dgm:pt modelId="{B6F589C2-AEDD-4F89-9523-246D96B21408}" type="pres">
      <dgm:prSet presAssocID="{DF951F98-DC60-44DE-B743-9DF579011096}" presName="Name0" presStyleCnt="0">
        <dgm:presLayoutVars>
          <dgm:chMax val="7"/>
          <dgm:dir/>
          <dgm:animLvl val="lvl"/>
          <dgm:resizeHandles val="exact"/>
        </dgm:presLayoutVars>
      </dgm:prSet>
      <dgm:spPr/>
      <dgm:t>
        <a:bodyPr/>
        <a:lstStyle/>
        <a:p>
          <a:endParaRPr lang="es-CO"/>
        </a:p>
      </dgm:t>
    </dgm:pt>
    <dgm:pt modelId="{12408E86-4EB6-4364-9DBF-B7BF3338B1FE}" type="pres">
      <dgm:prSet presAssocID="{C7A651E7-B98D-4DDF-BBAE-8A716D2974E5}" presName="circle1" presStyleLbl="node1" presStyleIdx="0" presStyleCnt="1" custLinFactNeighborX="0" custLinFactNeighborY="-6645"/>
      <dgm:spPr>
        <a:blipFill rotWithShape="0">
          <a:blip xmlns:r="http://schemas.openxmlformats.org/officeDocument/2006/relationships" r:embed="rId1"/>
          <a:stretch>
            <a:fillRect/>
          </a:stretch>
        </a:blipFill>
      </dgm:spPr>
    </dgm:pt>
    <dgm:pt modelId="{EC7CC7C8-9E2B-4F8D-B4CA-8AAC3237866C}" type="pres">
      <dgm:prSet presAssocID="{C7A651E7-B98D-4DDF-BBAE-8A716D2974E5}" presName="space" presStyleCnt="0"/>
      <dgm:spPr/>
    </dgm:pt>
    <dgm:pt modelId="{9F019E5E-0E84-4C95-94A6-A2627ED10248}" type="pres">
      <dgm:prSet presAssocID="{C7A651E7-B98D-4DDF-BBAE-8A716D2974E5}" presName="rect1" presStyleLbl="alignAcc1" presStyleIdx="0" presStyleCnt="1" custScaleY="100000" custLinFactNeighborX="-178" custLinFactNeighborY="-9062"/>
      <dgm:spPr/>
      <dgm:t>
        <a:bodyPr/>
        <a:lstStyle/>
        <a:p>
          <a:endParaRPr lang="es-CO"/>
        </a:p>
      </dgm:t>
    </dgm:pt>
    <dgm:pt modelId="{1E2F376E-B634-4C06-843B-53D905A3C9A3}" type="pres">
      <dgm:prSet presAssocID="{C7A651E7-B98D-4DDF-BBAE-8A716D2974E5}" presName="rect1ParTx" presStyleLbl="alignAcc1" presStyleIdx="0" presStyleCnt="1">
        <dgm:presLayoutVars>
          <dgm:chMax val="1"/>
          <dgm:bulletEnabled val="1"/>
        </dgm:presLayoutVars>
      </dgm:prSet>
      <dgm:spPr/>
      <dgm:t>
        <a:bodyPr/>
        <a:lstStyle/>
        <a:p>
          <a:endParaRPr lang="es-CO"/>
        </a:p>
      </dgm:t>
    </dgm:pt>
    <dgm:pt modelId="{9F7FC5E3-62EA-4969-B398-45E7062D1242}" type="pres">
      <dgm:prSet presAssocID="{C7A651E7-B98D-4DDF-BBAE-8A716D2974E5}" presName="rect1ChTx" presStyleLbl="alignAcc1" presStyleIdx="0" presStyleCnt="1" custLinFactNeighborX="-358" custLinFactNeighborY="-9062">
        <dgm:presLayoutVars>
          <dgm:bulletEnabled val="1"/>
        </dgm:presLayoutVars>
      </dgm:prSet>
      <dgm:spPr/>
      <dgm:t>
        <a:bodyPr/>
        <a:lstStyle/>
        <a:p>
          <a:endParaRPr lang="es-CO"/>
        </a:p>
      </dgm:t>
    </dgm:pt>
  </dgm:ptLst>
  <dgm:cxnLst>
    <dgm:cxn modelId="{5CA2829A-C044-49F9-9242-8EB73EEEA49E}" srcId="{C7A651E7-B98D-4DDF-BBAE-8A716D2974E5}" destId="{E0FCA301-D137-4AA9-B92D-B6EF2ECF64F1}" srcOrd="1" destOrd="0" parTransId="{2BAFE461-D79E-4E5F-8789-5327CC498080}" sibTransId="{E4E9D845-4F7B-4408-9898-60940866085A}"/>
    <dgm:cxn modelId="{16F8B3B1-5B21-42AB-A500-F21594643B53}" type="presOf" srcId="{7BAA3F8E-BF0F-4568-B2B0-10A00BB7F972}" destId="{9F7FC5E3-62EA-4969-B398-45E7062D1242}" srcOrd="0" destOrd="0" presId="urn:microsoft.com/office/officeart/2005/8/layout/target3"/>
    <dgm:cxn modelId="{699A6BA3-DEC1-4E3A-90EA-B2FD2A141E28}" srcId="{DF951F98-DC60-44DE-B743-9DF579011096}" destId="{C7A651E7-B98D-4DDF-BBAE-8A716D2974E5}" srcOrd="0" destOrd="0" parTransId="{1EFEE96A-CB79-401E-A843-84D06970517B}" sibTransId="{788E692B-8B9D-49AE-9052-049FF106D5D0}"/>
    <dgm:cxn modelId="{F22703B8-7204-43E6-90F7-BB808B6E50C5}" srcId="{C7A651E7-B98D-4DDF-BBAE-8A716D2974E5}" destId="{7BAA3F8E-BF0F-4568-B2B0-10A00BB7F972}" srcOrd="0" destOrd="0" parTransId="{271B274B-293F-4522-A784-F5A483CD02E0}" sibTransId="{86F4C171-0897-4722-BE04-86FDCC4513CF}"/>
    <dgm:cxn modelId="{12568123-709C-4F63-B926-E0A4F68E3CF7}" type="presOf" srcId="{E0FCA301-D137-4AA9-B92D-B6EF2ECF64F1}" destId="{9F7FC5E3-62EA-4969-B398-45E7062D1242}" srcOrd="0" destOrd="1" presId="urn:microsoft.com/office/officeart/2005/8/layout/target3"/>
    <dgm:cxn modelId="{68CE666F-597E-4E7C-B6CC-0478EA4BEF94}" type="presOf" srcId="{C7A651E7-B98D-4DDF-BBAE-8A716D2974E5}" destId="{1E2F376E-B634-4C06-843B-53D905A3C9A3}" srcOrd="1" destOrd="0" presId="urn:microsoft.com/office/officeart/2005/8/layout/target3"/>
    <dgm:cxn modelId="{FC93C6B5-6041-4942-A16C-1661D604F004}" type="presOf" srcId="{DF951F98-DC60-44DE-B743-9DF579011096}" destId="{B6F589C2-AEDD-4F89-9523-246D96B21408}" srcOrd="0" destOrd="0" presId="urn:microsoft.com/office/officeart/2005/8/layout/target3"/>
    <dgm:cxn modelId="{00BC57C2-A4D5-4A9B-8638-DA1DE05E7CDA}" type="presOf" srcId="{C7A651E7-B98D-4DDF-BBAE-8A716D2974E5}" destId="{9F019E5E-0E84-4C95-94A6-A2627ED10248}" srcOrd="0" destOrd="0" presId="urn:microsoft.com/office/officeart/2005/8/layout/target3"/>
    <dgm:cxn modelId="{E5AA7E02-9D2D-4D54-82B0-15CA507C5524}" type="presParOf" srcId="{B6F589C2-AEDD-4F89-9523-246D96B21408}" destId="{12408E86-4EB6-4364-9DBF-B7BF3338B1FE}" srcOrd="0" destOrd="0" presId="urn:microsoft.com/office/officeart/2005/8/layout/target3"/>
    <dgm:cxn modelId="{9F5D823A-273A-4ECC-816A-36F4B098A19F}" type="presParOf" srcId="{B6F589C2-AEDD-4F89-9523-246D96B21408}" destId="{EC7CC7C8-9E2B-4F8D-B4CA-8AAC3237866C}" srcOrd="1" destOrd="0" presId="urn:microsoft.com/office/officeart/2005/8/layout/target3"/>
    <dgm:cxn modelId="{F4ED89F8-C93F-4118-B05E-DC1E3140AF9E}" type="presParOf" srcId="{B6F589C2-AEDD-4F89-9523-246D96B21408}" destId="{9F019E5E-0E84-4C95-94A6-A2627ED10248}" srcOrd="2" destOrd="0" presId="urn:microsoft.com/office/officeart/2005/8/layout/target3"/>
    <dgm:cxn modelId="{54268C3A-F40F-45A6-AFB2-93C384BA92DB}" type="presParOf" srcId="{B6F589C2-AEDD-4F89-9523-246D96B21408}" destId="{1E2F376E-B634-4C06-843B-53D905A3C9A3}" srcOrd="3" destOrd="0" presId="urn:microsoft.com/office/officeart/2005/8/layout/target3"/>
    <dgm:cxn modelId="{6C80E427-E9DE-4C49-BBCB-4E2411653F0C}" type="presParOf" srcId="{B6F589C2-AEDD-4F89-9523-246D96B21408}" destId="{9F7FC5E3-62EA-4969-B398-45E7062D1242}"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408E86-4EB6-4364-9DBF-B7BF3338B1FE}">
      <dsp:nvSpPr>
        <dsp:cNvPr id="0" name=""/>
        <dsp:cNvSpPr/>
      </dsp:nvSpPr>
      <dsp:spPr>
        <a:xfrm>
          <a:off x="0" y="-23481"/>
          <a:ext cx="5316998" cy="5316998"/>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019E5E-0E84-4C95-94A6-A2627ED10248}">
      <dsp:nvSpPr>
        <dsp:cNvPr id="0" name=""/>
        <dsp:cNvSpPr/>
      </dsp:nvSpPr>
      <dsp:spPr>
        <a:xfrm>
          <a:off x="2647457" y="0"/>
          <a:ext cx="6203164" cy="531699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Las evidencias demuestran que lo que sucedió en ese tiempo, la iglesia que surgió de ese movimiento, la Iglesia Adventista del Séptimo Día,  y que tenía tal devoción de preparación y deseo por encontrarse con Su Salvador, con el tiempo se fue evaporando, </a:t>
          </a:r>
          <a:r>
            <a:rPr lang="es-CO" sz="2000" kern="1200" dirty="0" smtClean="0"/>
            <a:t>Dios la presenta como una iglesia tibia. (</a:t>
          </a:r>
          <a:r>
            <a:rPr lang="es-CO" sz="2000" b="1" kern="1200" dirty="0" smtClean="0">
              <a:solidFill>
                <a:srgbClr val="FF0000"/>
              </a:solidFill>
            </a:rPr>
            <a:t>Ver Apoc.3:15,16</a:t>
          </a:r>
          <a:r>
            <a:rPr lang="es-CO" sz="2000" kern="1200" dirty="0" smtClean="0"/>
            <a:t>). </a:t>
          </a:r>
        </a:p>
        <a:p>
          <a:pPr lvl="0" algn="ctr" defTabSz="889000" rtl="0">
            <a:lnSpc>
              <a:spcPct val="90000"/>
            </a:lnSpc>
            <a:spcBef>
              <a:spcPct val="0"/>
            </a:spcBef>
            <a:spcAft>
              <a:spcPct val="35000"/>
            </a:spcAft>
          </a:pPr>
          <a:endParaRPr lang="es-CO" sz="2000" kern="1200" dirty="0" smtClean="0"/>
        </a:p>
        <a:p>
          <a:pPr lvl="0" algn="ctr" defTabSz="889000" rtl="0">
            <a:lnSpc>
              <a:spcPct val="90000"/>
            </a:lnSpc>
            <a:spcBef>
              <a:spcPct val="0"/>
            </a:spcBef>
            <a:spcAft>
              <a:spcPct val="35000"/>
            </a:spcAft>
          </a:pPr>
          <a:r>
            <a:rPr lang="es-CO" sz="2000" kern="1200" dirty="0" smtClean="0"/>
            <a:t>Es por ello que Dios rebeló el mensaje de los 6000 años de pecado, para que la iglesia despierte, y retome el fervor anterior.</a:t>
          </a:r>
          <a:endParaRPr lang="es-CO" sz="2000" kern="1200" dirty="0"/>
        </a:p>
      </dsp:txBody>
      <dsp:txXfrm>
        <a:off x="2647457" y="0"/>
        <a:ext cx="3101582" cy="5316998"/>
      </dsp:txXfrm>
    </dsp:sp>
    <dsp:sp modelId="{9F7FC5E3-62EA-4969-B398-45E7062D1242}">
      <dsp:nvSpPr>
        <dsp:cNvPr id="0" name=""/>
        <dsp:cNvSpPr/>
      </dsp:nvSpPr>
      <dsp:spPr>
        <a:xfrm>
          <a:off x="5748977" y="0"/>
          <a:ext cx="3101582" cy="5316998"/>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85750" lvl="1" indent="-285750" algn="ctr" defTabSz="1289050" rtl="0">
            <a:lnSpc>
              <a:spcPct val="90000"/>
            </a:lnSpc>
            <a:spcBef>
              <a:spcPct val="0"/>
            </a:spcBef>
            <a:spcAft>
              <a:spcPct val="15000"/>
            </a:spcAft>
            <a:buChar char="••"/>
          </a:pPr>
          <a:r>
            <a:rPr lang="es-CO" sz="2900" kern="1200" dirty="0" smtClean="0"/>
            <a:t>Si nosotros, que decimos pertenecer a la iglesia de Dios, no despertamos, y no nos preparamos, seremos dejados a la vera del camino.</a:t>
          </a:r>
          <a:endParaRPr lang="es-CO" sz="2900" kern="1200" dirty="0">
            <a:solidFill>
              <a:srgbClr val="FF0000"/>
            </a:solidFill>
          </a:endParaRPr>
        </a:p>
        <a:p>
          <a:pPr marL="285750" lvl="1" indent="-285750" algn="l" defTabSz="1289050" rtl="0">
            <a:lnSpc>
              <a:spcPct val="90000"/>
            </a:lnSpc>
            <a:spcBef>
              <a:spcPct val="0"/>
            </a:spcBef>
            <a:spcAft>
              <a:spcPct val="15000"/>
            </a:spcAft>
            <a:buChar char="••"/>
          </a:pPr>
          <a:r>
            <a:rPr lang="es-CO" sz="2900" kern="1200" dirty="0" smtClean="0"/>
            <a:t> </a:t>
          </a:r>
          <a:r>
            <a:rPr lang="es-CO" sz="2400" kern="1200" dirty="0" smtClean="0">
              <a:solidFill>
                <a:srgbClr val="FF0000"/>
              </a:solidFill>
            </a:rPr>
            <a:t>Ver Apoc.3:14-22.</a:t>
          </a:r>
          <a:endParaRPr lang="es-CO" sz="2900" kern="1200" dirty="0">
            <a:solidFill>
              <a:srgbClr val="FF0000"/>
            </a:solidFill>
          </a:endParaRPr>
        </a:p>
      </dsp:txBody>
      <dsp:txXfrm>
        <a:off x="5748977" y="0"/>
        <a:ext cx="3101582" cy="5316998"/>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31/07/2016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31/07/2016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31/07/2016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31/07/2016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31/07/2016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31/07/2016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31/07/2016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340768"/>
            <a:ext cx="7772400" cy="3168351"/>
          </a:xfrm>
        </p:spPr>
        <p:txBody>
          <a:bodyPr>
            <a:normAutofit fontScale="90000"/>
          </a:bodyPr>
          <a:lstStyle/>
          <a:p>
            <a:r>
              <a:rPr lang="es-CO" sz="7300" u="sng" dirty="0" smtClean="0">
                <a:latin typeface="Algerian" pitchFamily="82" charset="0"/>
              </a:rPr>
              <a:t>URGENTE: </a:t>
            </a:r>
            <a:r>
              <a:rPr lang="es-CO" sz="7300" dirty="0" smtClean="0">
                <a:latin typeface="Algerian" pitchFamily="82" charset="0"/>
              </a:rPr>
              <a:t/>
            </a:r>
            <a:br>
              <a:rPr lang="es-CO" sz="7300" dirty="0" smtClean="0">
                <a:latin typeface="Algerian" pitchFamily="82" charset="0"/>
              </a:rPr>
            </a:br>
            <a:r>
              <a:rPr lang="es-CO" dirty="0" smtClean="0">
                <a:latin typeface="Algerian" pitchFamily="82" charset="0"/>
              </a:rPr>
              <a:t/>
            </a:r>
            <a:br>
              <a:rPr lang="es-CO" dirty="0" smtClean="0">
                <a:latin typeface="Algerian" pitchFamily="82" charset="0"/>
              </a:rPr>
            </a:br>
            <a:r>
              <a:rPr lang="es-CO" dirty="0" smtClean="0">
                <a:latin typeface="Algerian" pitchFamily="82" charset="0"/>
              </a:rPr>
              <a:t>LA FECHA DEL CUMPLIMIENTO DE LOS 6000 AÑOS DE PECADO ESTÁ IMPLICITO EN ELLOS</a:t>
            </a:r>
            <a:endParaRPr lang="es-CO" dirty="0">
              <a:latin typeface="Algerian" pitchFamily="82" charset="0"/>
            </a:endParaRPr>
          </a:p>
        </p:txBody>
      </p:sp>
      <p:sp>
        <p:nvSpPr>
          <p:cNvPr id="3" name="2 Intercalar"/>
          <p:cNvSpPr/>
          <p:nvPr/>
        </p:nvSpPr>
        <p:spPr>
          <a:xfrm rot="16200000">
            <a:off x="4307396" y="1977988"/>
            <a:ext cx="457200" cy="6984776"/>
          </a:xfrm>
          <a:prstGeom prst="flowChartCollate">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694649246"/>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a:scene3d>
            <a:camera prst="orthographicFront"/>
            <a:lightRig rig="threePt" dir="t"/>
          </a:scene3d>
          <a:sp3d>
            <a:bevelT prst="angle"/>
          </a:sp3d>
        </p:spPr>
        <p:txBody>
          <a:bodyPr>
            <a:noAutofit/>
          </a:bodyPr>
          <a:lstStyle/>
          <a:p>
            <a:r>
              <a:rPr lang="es-CO" sz="3200" dirty="0"/>
              <a:t>LA FECHA DEL CUMPLIMIENTO DE LOS 6000 AÑOS DE PECADO ESTÁ IMPLICITO EN ELLOS</a:t>
            </a:r>
          </a:p>
        </p:txBody>
      </p:sp>
      <p:sp>
        <p:nvSpPr>
          <p:cNvPr id="3" name="2 Marcador de contenido"/>
          <p:cNvSpPr>
            <a:spLocks noGrp="1"/>
          </p:cNvSpPr>
          <p:nvPr>
            <p:ph idx="1"/>
          </p:nvPr>
        </p:nvSpPr>
        <p:spPr>
          <a:xfrm>
            <a:off x="457200" y="1600200"/>
            <a:ext cx="8229600" cy="4925144"/>
          </a:xfrm>
          <a:solidFill>
            <a:schemeClr val="accent4">
              <a:lumMod val="40000"/>
              <a:lumOff val="60000"/>
            </a:schemeClr>
          </a:solidFill>
          <a:scene3d>
            <a:camera prst="orthographicFront"/>
            <a:lightRig rig="threePt" dir="t"/>
          </a:scene3d>
          <a:sp3d>
            <a:bevelT prst="angle"/>
          </a:sp3d>
        </p:spPr>
        <p:txBody>
          <a:bodyPr>
            <a:normAutofit fontScale="92500"/>
          </a:bodyPr>
          <a:lstStyle/>
          <a:p>
            <a:pPr marL="0" indent="0" algn="ctr">
              <a:buNone/>
            </a:pPr>
            <a:r>
              <a:rPr lang="es-CO" dirty="0" smtClean="0"/>
              <a:t>Los 6000 años de pecado, es una de las grandes verdades que Dios le ha confiado a la Iglesia Adventista </a:t>
            </a:r>
            <a:r>
              <a:rPr lang="es-CO" dirty="0"/>
              <a:t>del Séptimo día, la depositaria </a:t>
            </a:r>
            <a:r>
              <a:rPr lang="es-CO" dirty="0" smtClean="0"/>
              <a:t>del mensaje para el </a:t>
            </a:r>
            <a:r>
              <a:rPr lang="es-CO" dirty="0"/>
              <a:t>tiempo del </a:t>
            </a:r>
            <a:r>
              <a:rPr lang="es-CO" dirty="0" smtClean="0"/>
              <a:t>fin.</a:t>
            </a:r>
          </a:p>
          <a:p>
            <a:pPr marL="0" indent="0" algn="ctr">
              <a:buNone/>
            </a:pPr>
            <a:endParaRPr lang="es-CO" dirty="0" smtClean="0"/>
          </a:p>
          <a:p>
            <a:pPr marL="0" indent="0" algn="ctr">
              <a:buNone/>
            </a:pPr>
            <a:r>
              <a:rPr lang="es-CO" b="1" dirty="0" smtClean="0">
                <a:solidFill>
                  <a:srgbClr val="FF0000"/>
                </a:solidFill>
              </a:rPr>
              <a:t>Este es un mensaje de amor, llamando a sus hijos e hijas de todo el mundo, para que despierten y se preparen si quieren formar parte del remanente final de Dios, que ha de dar la bienvenida al Señor Jesús, cuando venga en las nubes del cielo.   </a:t>
            </a:r>
            <a:endParaRPr lang="es-CO" b="1" dirty="0">
              <a:solidFill>
                <a:srgbClr val="FF0000"/>
              </a:solidFill>
            </a:endParaRPr>
          </a:p>
        </p:txBody>
      </p:sp>
    </p:spTree>
    <p:extLst>
      <p:ext uri="{BB962C8B-B14F-4D97-AF65-F5344CB8AC3E}">
        <p14:creationId xmlns:p14="http://schemas.microsoft.com/office/powerpoint/2010/main" val="43950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prst="angle"/>
          </a:sp3d>
        </p:spPr>
        <p:txBody>
          <a:bodyPr>
            <a:normAutofit/>
          </a:bodyPr>
          <a:lstStyle/>
          <a:p>
            <a:r>
              <a:rPr lang="es-CO" sz="5400" b="1" dirty="0" smtClean="0"/>
              <a:t>¡Si, Este mensaje es para ti!</a:t>
            </a:r>
            <a:endParaRPr lang="es-CO" sz="5400" b="1" dirty="0"/>
          </a:p>
        </p:txBody>
      </p:sp>
      <p:sp>
        <p:nvSpPr>
          <p:cNvPr id="3" name="2 Marcador de contenido"/>
          <p:cNvSpPr>
            <a:spLocks noGrp="1"/>
          </p:cNvSpPr>
          <p:nvPr>
            <p:ph idx="1"/>
          </p:nvPr>
        </p:nvSpPr>
        <p:spPr>
          <a:xfrm>
            <a:off x="313184" y="5805264"/>
            <a:ext cx="8229600" cy="824955"/>
          </a:xfrm>
          <a:solidFill>
            <a:schemeClr val="accent4">
              <a:lumMod val="40000"/>
              <a:lumOff val="60000"/>
            </a:schemeClr>
          </a:solidFill>
          <a:scene3d>
            <a:camera prst="orthographicFront"/>
            <a:lightRig rig="threePt" dir="t"/>
          </a:scene3d>
          <a:sp3d>
            <a:bevelT prst="angle"/>
          </a:sp3d>
        </p:spPr>
        <p:txBody>
          <a:bodyPr>
            <a:normAutofit fontScale="77500" lnSpcReduction="20000"/>
          </a:bodyPr>
          <a:lstStyle/>
          <a:p>
            <a:pPr marL="0" indent="0">
              <a:buNone/>
            </a:pPr>
            <a:r>
              <a:rPr lang="es-CO" dirty="0"/>
              <a:t>E</a:t>
            </a:r>
            <a:r>
              <a:rPr lang="es-CO" dirty="0" smtClean="0"/>
              <a:t>s URGENTE. Si te preparas, tu estarás dentro de ese grupo, del remanente</a:t>
            </a:r>
            <a:r>
              <a:rPr lang="es-CO" dirty="0"/>
              <a:t>,</a:t>
            </a:r>
            <a:r>
              <a:rPr lang="es-CO" dirty="0" smtClean="0"/>
              <a:t> </a:t>
            </a:r>
            <a:r>
              <a:rPr lang="es-CO" dirty="0"/>
              <a:t>q</a:t>
            </a:r>
            <a:r>
              <a:rPr lang="es-CO" dirty="0" smtClean="0"/>
              <a:t>ue será seleccionado, lo mejor, de lo mejor.</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628800"/>
            <a:ext cx="7488832" cy="3888432"/>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9028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prst="angle"/>
          </a:sp3d>
        </p:spPr>
        <p:txBody>
          <a:bodyPr>
            <a:noAutofit/>
          </a:bodyPr>
          <a:lstStyle/>
          <a:p>
            <a:r>
              <a:rPr lang="es-CO" b="1" dirty="0" smtClean="0">
                <a:latin typeface="Algerian" pitchFamily="82" charset="0"/>
              </a:rPr>
              <a:t>Tu debes saber esto</a:t>
            </a:r>
            <a:endParaRPr lang="es-CO" b="1" dirty="0">
              <a:latin typeface="Algerian" pitchFamily="82" charset="0"/>
            </a:endParaRPr>
          </a:p>
        </p:txBody>
      </p:sp>
      <p:sp>
        <p:nvSpPr>
          <p:cNvPr id="3" name="2 Marcador de contenido"/>
          <p:cNvSpPr>
            <a:spLocks noGrp="1"/>
          </p:cNvSpPr>
          <p:nvPr>
            <p:ph idx="1"/>
          </p:nvPr>
        </p:nvSpPr>
        <p:spPr>
          <a:xfrm>
            <a:off x="179512" y="1628800"/>
            <a:ext cx="8784976" cy="4925144"/>
          </a:xfrm>
          <a:solidFill>
            <a:schemeClr val="accent4">
              <a:lumMod val="20000"/>
              <a:lumOff val="80000"/>
            </a:schemeClr>
          </a:solidFill>
          <a:scene3d>
            <a:camera prst="orthographicFront"/>
            <a:lightRig rig="threePt" dir="t"/>
          </a:scene3d>
          <a:sp3d>
            <a:bevelT w="165100" prst="coolSlant"/>
          </a:sp3d>
        </p:spPr>
        <p:txBody>
          <a:bodyPr>
            <a:normAutofit fontScale="62500" lnSpcReduction="20000"/>
          </a:bodyPr>
          <a:lstStyle/>
          <a:p>
            <a:pPr marL="0" indent="0">
              <a:buNone/>
            </a:pPr>
            <a:r>
              <a:rPr lang="es-CO" b="1" dirty="0" smtClean="0">
                <a:solidFill>
                  <a:srgbClr val="FF0000"/>
                </a:solidFill>
              </a:rPr>
              <a:t>2 Crónicas 20:20 </a:t>
            </a:r>
            <a:r>
              <a:rPr lang="es-CO" dirty="0" smtClean="0"/>
              <a:t>dice</a:t>
            </a:r>
            <a:r>
              <a:rPr lang="es-CO" dirty="0"/>
              <a:t>: «Creed en Jehová, vuestro Dios y estaréis seguros; creed a sus profetas y seréis </a:t>
            </a:r>
            <a:r>
              <a:rPr lang="es-CO" dirty="0" smtClean="0"/>
              <a:t>prosperados».</a:t>
            </a:r>
          </a:p>
          <a:p>
            <a:pPr marL="0" indent="0">
              <a:buNone/>
            </a:pPr>
            <a:endParaRPr lang="es-CO" dirty="0" smtClean="0">
              <a:solidFill>
                <a:srgbClr val="FF0000"/>
              </a:solidFill>
            </a:endParaRPr>
          </a:p>
          <a:p>
            <a:pPr marL="0" indent="0">
              <a:buNone/>
            </a:pPr>
            <a:r>
              <a:rPr lang="es-CO" b="1" dirty="0" smtClean="0">
                <a:solidFill>
                  <a:srgbClr val="FF0000"/>
                </a:solidFill>
              </a:rPr>
              <a:t>Amós </a:t>
            </a:r>
            <a:r>
              <a:rPr lang="es-CO" b="1" dirty="0">
                <a:solidFill>
                  <a:srgbClr val="FF0000"/>
                </a:solidFill>
              </a:rPr>
              <a:t>3:7</a:t>
            </a:r>
            <a:r>
              <a:rPr lang="es-CO" dirty="0"/>
              <a:t>. </a:t>
            </a:r>
            <a:r>
              <a:rPr lang="es-CO" dirty="0" smtClean="0"/>
              <a:t>«Porque </a:t>
            </a:r>
            <a:r>
              <a:rPr lang="es-CO" dirty="0"/>
              <a:t>no hará nada Jehová, el Señor, </a:t>
            </a:r>
            <a:r>
              <a:rPr lang="es-CO" dirty="0" smtClean="0"/>
              <a:t>sin </a:t>
            </a:r>
            <a:r>
              <a:rPr lang="es-CO" dirty="0"/>
              <a:t>revelar su </a:t>
            </a:r>
            <a:r>
              <a:rPr lang="es-CO" dirty="0" smtClean="0"/>
              <a:t>secreto a </a:t>
            </a:r>
            <a:r>
              <a:rPr lang="es-CO" dirty="0"/>
              <a:t>sus siervos los </a:t>
            </a:r>
            <a:r>
              <a:rPr lang="es-CO" dirty="0" smtClean="0"/>
              <a:t>profetas».</a:t>
            </a:r>
          </a:p>
          <a:p>
            <a:pPr marL="0" indent="0">
              <a:buNone/>
            </a:pPr>
            <a:endParaRPr lang="es-CO" dirty="0" smtClean="0">
              <a:solidFill>
                <a:srgbClr val="FF0000"/>
              </a:solidFill>
            </a:endParaRPr>
          </a:p>
          <a:p>
            <a:pPr marL="0" indent="0">
              <a:buNone/>
            </a:pPr>
            <a:r>
              <a:rPr lang="es-CO" b="1" dirty="0" smtClean="0">
                <a:solidFill>
                  <a:srgbClr val="FF0000"/>
                </a:solidFill>
              </a:rPr>
              <a:t>Salmo 25:14</a:t>
            </a:r>
            <a:r>
              <a:rPr lang="es-CO" b="1" dirty="0" smtClean="0"/>
              <a:t>. </a:t>
            </a:r>
            <a:r>
              <a:rPr lang="es-CO" dirty="0" smtClean="0"/>
              <a:t>«El </a:t>
            </a:r>
            <a:r>
              <a:rPr lang="es-CO" dirty="0"/>
              <a:t>secreto de Jehová, a los que le temen: y su concierto, para hacerles </a:t>
            </a:r>
            <a:r>
              <a:rPr lang="es-CO" dirty="0" smtClean="0"/>
              <a:t>saber».</a:t>
            </a:r>
          </a:p>
          <a:p>
            <a:pPr marL="0" indent="0">
              <a:buNone/>
            </a:pPr>
            <a:endParaRPr lang="es-CO" dirty="0" smtClean="0">
              <a:solidFill>
                <a:srgbClr val="FF0000"/>
              </a:solidFill>
            </a:endParaRPr>
          </a:p>
          <a:p>
            <a:pPr marL="0" indent="0">
              <a:buNone/>
            </a:pPr>
            <a:r>
              <a:rPr lang="es-CO" b="1" dirty="0" smtClean="0">
                <a:solidFill>
                  <a:srgbClr val="FF0000"/>
                </a:solidFill>
              </a:rPr>
              <a:t>Juan </a:t>
            </a:r>
            <a:r>
              <a:rPr lang="es-CO" b="1" dirty="0">
                <a:solidFill>
                  <a:srgbClr val="FF0000"/>
                </a:solidFill>
              </a:rPr>
              <a:t>16:13</a:t>
            </a:r>
            <a:r>
              <a:rPr lang="es-CO" dirty="0"/>
              <a:t>. </a:t>
            </a:r>
            <a:r>
              <a:rPr lang="es-CO" dirty="0" smtClean="0"/>
              <a:t>«Pero </a:t>
            </a:r>
            <a:r>
              <a:rPr lang="es-CO" dirty="0"/>
              <a:t>cuando venga el Espíritu de verdad, él os guiará a toda la verdad, porque no hablará por su propia cuenta, sino que hablará todo lo que oiga y os hará saber las cosas que habrán de </a:t>
            </a:r>
            <a:r>
              <a:rPr lang="es-CO" dirty="0" smtClean="0"/>
              <a:t>venir».</a:t>
            </a:r>
          </a:p>
          <a:p>
            <a:pPr marL="0" indent="0">
              <a:buNone/>
            </a:pPr>
            <a:endParaRPr lang="es-CO" b="1" dirty="0" smtClean="0">
              <a:solidFill>
                <a:srgbClr val="FF0000"/>
              </a:solidFill>
            </a:endParaRPr>
          </a:p>
          <a:p>
            <a:pPr marL="0" indent="0">
              <a:buNone/>
            </a:pPr>
            <a:r>
              <a:rPr lang="es-CO" b="1" dirty="0" smtClean="0">
                <a:solidFill>
                  <a:srgbClr val="FF0000"/>
                </a:solidFill>
              </a:rPr>
              <a:t>Joel </a:t>
            </a:r>
            <a:r>
              <a:rPr lang="es-CO" b="1" dirty="0">
                <a:solidFill>
                  <a:srgbClr val="FF0000"/>
                </a:solidFill>
              </a:rPr>
              <a:t>2:28</a:t>
            </a:r>
            <a:r>
              <a:rPr lang="es-CO" dirty="0"/>
              <a:t>. </a:t>
            </a:r>
            <a:r>
              <a:rPr lang="es-CO" dirty="0" smtClean="0"/>
              <a:t>«Y </a:t>
            </a:r>
            <a:r>
              <a:rPr lang="es-CO" dirty="0"/>
              <a:t>será que después de esto, derramaré mi Espíritu sobre toda carne, y profetizarán vuestros hijos y vuestras hijas, vuestros viejos soñarán sueños, y vuestros mancebos verán </a:t>
            </a:r>
            <a:r>
              <a:rPr lang="es-CO" dirty="0" smtClean="0"/>
              <a:t>visiones».</a:t>
            </a:r>
          </a:p>
          <a:p>
            <a:pPr marL="0" indent="0">
              <a:buNone/>
            </a:pPr>
            <a:r>
              <a:rPr lang="es-CO" dirty="0" smtClean="0"/>
              <a:t> </a:t>
            </a:r>
          </a:p>
        </p:txBody>
      </p:sp>
    </p:spTree>
    <p:extLst>
      <p:ext uri="{BB962C8B-B14F-4D97-AF65-F5344CB8AC3E}">
        <p14:creationId xmlns:p14="http://schemas.microsoft.com/office/powerpoint/2010/main" val="150872639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buNone/>
            </a:pPr>
            <a:r>
              <a:rPr lang="es-CO" b="1" dirty="0" smtClean="0">
                <a:solidFill>
                  <a:srgbClr val="FF0000"/>
                </a:solidFill>
              </a:rPr>
              <a:t>Daniel 12:3,4</a:t>
            </a:r>
            <a:r>
              <a:rPr lang="es-CO" dirty="0" smtClean="0"/>
              <a:t>. «</a:t>
            </a:r>
            <a:r>
              <a:rPr lang="es-CO" dirty="0" smtClean="0">
                <a:latin typeface="Agency FB" pitchFamily="34" charset="0"/>
              </a:rPr>
              <a:t>Y </a:t>
            </a:r>
            <a:r>
              <a:rPr lang="es-CO" dirty="0">
                <a:latin typeface="Agency FB" pitchFamily="34" charset="0"/>
              </a:rPr>
              <a:t>los entendidos resplandecerán como el resplandor del firmamento; y los que enseñan á justicia la multitud, como las estrellas á perpetua </a:t>
            </a:r>
            <a:r>
              <a:rPr lang="es-CO" dirty="0" smtClean="0">
                <a:latin typeface="Agency FB" pitchFamily="34" charset="0"/>
              </a:rPr>
              <a:t>eternidad. </a:t>
            </a:r>
            <a:r>
              <a:rPr lang="es-CO" dirty="0">
                <a:latin typeface="Agency FB" pitchFamily="34" charset="0"/>
              </a:rPr>
              <a:t>4 Tú empero Daniel, cierra las palabras y sella el libro hasta el tiempo del fin: pasarán muchos, y multiplicaráse la </a:t>
            </a:r>
            <a:r>
              <a:rPr lang="es-CO" dirty="0" smtClean="0">
                <a:latin typeface="Agency FB" pitchFamily="34" charset="0"/>
              </a:rPr>
              <a:t>ciencia</a:t>
            </a:r>
            <a:r>
              <a:rPr lang="es-CO" dirty="0" smtClean="0"/>
              <a:t>». </a:t>
            </a:r>
          </a:p>
          <a:p>
            <a:pPr marL="0" indent="0">
              <a:buNone/>
            </a:pPr>
            <a:endParaRPr lang="es-CO" dirty="0"/>
          </a:p>
          <a:p>
            <a:pPr marL="0" indent="0">
              <a:buNone/>
            </a:pPr>
            <a:r>
              <a:rPr lang="es-CO" dirty="0" smtClean="0"/>
              <a:t>Estos textos </a:t>
            </a:r>
            <a:r>
              <a:rPr lang="es-CO" dirty="0"/>
              <a:t>bíblicos los hemos escuchado muchas veces </a:t>
            </a:r>
            <a:r>
              <a:rPr lang="es-CO" dirty="0" smtClean="0"/>
              <a:t>repetir desde </a:t>
            </a:r>
            <a:r>
              <a:rPr lang="es-CO" dirty="0"/>
              <a:t>los pulpitos a la congregación por </a:t>
            </a:r>
            <a:r>
              <a:rPr lang="es-CO" dirty="0" smtClean="0"/>
              <a:t>nuestros </a:t>
            </a:r>
            <a:r>
              <a:rPr lang="es-CO" dirty="0"/>
              <a:t>Pastores </a:t>
            </a:r>
            <a:r>
              <a:rPr lang="es-CO" dirty="0" smtClean="0"/>
              <a:t>y predicadores adventistas</a:t>
            </a:r>
            <a:r>
              <a:rPr lang="es-CO" dirty="0"/>
              <a:t>. </a:t>
            </a:r>
            <a:r>
              <a:rPr lang="es-CO" dirty="0" smtClean="0"/>
              <a:t>Y ahora después de muchos años vemos su pleno cumplimiento.</a:t>
            </a:r>
          </a:p>
          <a:p>
            <a:pPr marL="0" indent="0">
              <a:buNone/>
            </a:pPr>
            <a:endParaRPr lang="es-CO" dirty="0"/>
          </a:p>
          <a:p>
            <a:pPr marL="0" indent="0">
              <a:buNone/>
            </a:pPr>
            <a:r>
              <a:rPr lang="es-CO" b="1" dirty="0">
                <a:solidFill>
                  <a:srgbClr val="FF0000"/>
                </a:solidFill>
              </a:rPr>
              <a:t>Números 23:19</a:t>
            </a:r>
            <a:r>
              <a:rPr lang="es-CO" dirty="0">
                <a:solidFill>
                  <a:srgbClr val="FF0000"/>
                </a:solidFill>
              </a:rPr>
              <a:t> </a:t>
            </a:r>
            <a:r>
              <a:rPr lang="es-CO" dirty="0"/>
              <a:t>dice</a:t>
            </a:r>
            <a:r>
              <a:rPr lang="es-CO" dirty="0" smtClean="0"/>
              <a:t>:  «</a:t>
            </a:r>
            <a:r>
              <a:rPr lang="es-CO" dirty="0" smtClean="0">
                <a:latin typeface="Agency FB" pitchFamily="34" charset="0"/>
              </a:rPr>
              <a:t>Dios </a:t>
            </a:r>
            <a:r>
              <a:rPr lang="es-CO" dirty="0">
                <a:latin typeface="Agency FB" pitchFamily="34" charset="0"/>
              </a:rPr>
              <a:t>no es hombre para que mienta; ni hijo de hombre para que se arrepienta: ¿El dijo, y no hará? ¿Habló, y no lo ejecutará</a:t>
            </a:r>
            <a:r>
              <a:rPr lang="es-CO" dirty="0" smtClean="0"/>
              <a:t>?»</a:t>
            </a:r>
          </a:p>
          <a:p>
            <a:pPr marL="0" indent="0">
              <a:buNone/>
            </a:pPr>
            <a:endParaRPr lang="es-CO" b="1" dirty="0" smtClean="0">
              <a:solidFill>
                <a:srgbClr val="FF0000"/>
              </a:solidFill>
            </a:endParaRPr>
          </a:p>
          <a:p>
            <a:pPr marL="0" indent="0">
              <a:buNone/>
            </a:pPr>
            <a:r>
              <a:rPr lang="es-CO" b="1" dirty="0" smtClean="0">
                <a:solidFill>
                  <a:srgbClr val="FF0000"/>
                </a:solidFill>
              </a:rPr>
              <a:t>Habacuc 2:2,3</a:t>
            </a:r>
            <a:r>
              <a:rPr lang="es-CO" dirty="0" smtClean="0"/>
              <a:t>.  </a:t>
            </a:r>
            <a:r>
              <a:rPr lang="es-CO" dirty="0">
                <a:latin typeface="Agency FB" pitchFamily="34" charset="0"/>
              </a:rPr>
              <a:t>Y Jehová me respondió, y dijo: Escribe la visión, y declárala en tablas, para que corra el que leyere en ella. </a:t>
            </a:r>
            <a:r>
              <a:rPr lang="es-CO" dirty="0" smtClean="0">
                <a:latin typeface="Agency FB" pitchFamily="34" charset="0"/>
              </a:rPr>
              <a:t>3 </a:t>
            </a:r>
            <a:r>
              <a:rPr lang="es-CO" dirty="0">
                <a:latin typeface="Agency FB" pitchFamily="34" charset="0"/>
              </a:rPr>
              <a:t>Porque la visión aun tardará por tiempo: mas al fin hablará, y no mentirá. Si se tardare, espéralo: que sin duda vendrá, no tardará</a:t>
            </a:r>
            <a:r>
              <a:rPr lang="es-CO" dirty="0" smtClean="0"/>
              <a:t>. </a:t>
            </a:r>
            <a:r>
              <a:rPr lang="es-CO" dirty="0" smtClean="0">
                <a:solidFill>
                  <a:srgbClr val="FF0000"/>
                </a:solidFill>
              </a:rPr>
              <a:t>Ver Isa.30:8</a:t>
            </a:r>
            <a:r>
              <a:rPr lang="es-CO" dirty="0"/>
              <a:t>. </a:t>
            </a:r>
            <a:endParaRPr lang="es-CO" dirty="0" smtClean="0"/>
          </a:p>
          <a:p>
            <a:pPr marL="0" indent="0">
              <a:buNone/>
            </a:pPr>
            <a:endParaRPr lang="es-CO" dirty="0" smtClean="0"/>
          </a:p>
          <a:p>
            <a:pPr marL="0" indent="0">
              <a:buNone/>
            </a:pPr>
            <a:r>
              <a:rPr lang="es-CO" dirty="0" smtClean="0"/>
              <a:t>La </a:t>
            </a:r>
            <a:r>
              <a:rPr lang="es-CO" dirty="0"/>
              <a:t>Palabra de Dios dice: “</a:t>
            </a:r>
            <a:r>
              <a:rPr lang="es-CO" dirty="0">
                <a:latin typeface="Agency FB" pitchFamily="34" charset="0"/>
              </a:rPr>
              <a:t>Donde no hay visión el pueblo se extravía</a:t>
            </a:r>
            <a:r>
              <a:rPr lang="es-CO" dirty="0"/>
              <a:t>” </a:t>
            </a:r>
            <a:r>
              <a:rPr lang="es-CO" b="1" dirty="0">
                <a:solidFill>
                  <a:srgbClr val="FF0000"/>
                </a:solidFill>
              </a:rPr>
              <a:t>(Proverbios 29:18). </a:t>
            </a:r>
          </a:p>
        </p:txBody>
      </p:sp>
    </p:spTree>
    <p:extLst>
      <p:ext uri="{BB962C8B-B14F-4D97-AF65-F5344CB8AC3E}">
        <p14:creationId xmlns:p14="http://schemas.microsoft.com/office/powerpoint/2010/main" val="428090192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smtClean="0"/>
              <a:t>Consecuencias por creer en el mensaje de Miller en 1843/4. </a:t>
            </a:r>
            <a:endParaRPr lang="es-CO" b="1" dirty="0"/>
          </a:p>
        </p:txBody>
      </p:sp>
      <p:sp>
        <p:nvSpPr>
          <p:cNvPr id="3" name="2 Marcador de contenido"/>
          <p:cNvSpPr>
            <a:spLocks noGrp="1"/>
          </p:cNvSpPr>
          <p:nvPr>
            <p:ph idx="1"/>
          </p:nvPr>
        </p:nvSpPr>
        <p:spPr>
          <a:xfrm>
            <a:off x="457200" y="1600200"/>
            <a:ext cx="8229600" cy="4997152"/>
          </a:xfrm>
          <a:solidFill>
            <a:schemeClr val="accent3">
              <a:lumMod val="20000"/>
              <a:lumOff val="80000"/>
            </a:schemeClr>
          </a:solidFill>
          <a:scene3d>
            <a:camera prst="orthographicFront"/>
            <a:lightRig rig="threePt" dir="t"/>
          </a:scene3d>
          <a:sp3d>
            <a:bevelT w="165100" prst="coolSlant"/>
          </a:sp3d>
        </p:spPr>
        <p:txBody>
          <a:bodyPr>
            <a:normAutofit fontScale="62500" lnSpcReduction="20000"/>
          </a:bodyPr>
          <a:lstStyle/>
          <a:p>
            <a:pPr marL="0" indent="0">
              <a:buNone/>
            </a:pPr>
            <a:r>
              <a:rPr lang="es-CO" dirty="0" smtClean="0"/>
              <a:t>Las </a:t>
            </a:r>
            <a:r>
              <a:rPr lang="es-CO" dirty="0"/>
              <a:t>fervientes actividades de la familia </a:t>
            </a:r>
            <a:r>
              <a:rPr lang="es-CO" dirty="0" smtClean="0"/>
              <a:t>de EGW, en </a:t>
            </a:r>
            <a:r>
              <a:rPr lang="es-CO" dirty="0"/>
              <a:t>promulgar la doctrina del advenimiento indujo a la Iglesia metodista de Portland a </a:t>
            </a:r>
            <a:r>
              <a:rPr lang="es-CO" b="1" u="sng" dirty="0"/>
              <a:t>expulsar a la familia de la feligresía de la misma</a:t>
            </a:r>
            <a:r>
              <a:rPr lang="es-CO" dirty="0"/>
              <a:t>, a finales de </a:t>
            </a:r>
            <a:r>
              <a:rPr lang="es-CO" dirty="0" smtClean="0"/>
              <a:t>1843.</a:t>
            </a:r>
          </a:p>
          <a:p>
            <a:pPr marL="0" indent="0">
              <a:buNone/>
            </a:pPr>
            <a:endParaRPr lang="es-CO" u="sng" dirty="0" smtClean="0"/>
          </a:p>
          <a:p>
            <a:pPr marL="0" indent="0">
              <a:buNone/>
            </a:pPr>
            <a:r>
              <a:rPr lang="es-CO" sz="4500" u="sng" dirty="0" smtClean="0">
                <a:solidFill>
                  <a:srgbClr val="FF0000"/>
                </a:solidFill>
              </a:rPr>
              <a:t>CS p 419-424</a:t>
            </a:r>
            <a:r>
              <a:rPr lang="es-CO" u="sng" dirty="0" smtClean="0"/>
              <a:t>: «La proclamación de una fecha para la 2VC, suscitó gran </a:t>
            </a:r>
            <a:r>
              <a:rPr lang="es-CO" b="1" u="sng" dirty="0" smtClean="0"/>
              <a:t>OPOSICIÓN, DESDE EL PASTOR HASTA EL PECADOR MÁS VICIOSO Y ATREVIDO</a:t>
            </a:r>
            <a:r>
              <a:rPr lang="es-CO" dirty="0" smtClean="0"/>
              <a:t>.</a:t>
            </a:r>
          </a:p>
          <a:p>
            <a:pPr marL="0" indent="0">
              <a:buNone/>
            </a:pPr>
            <a:endParaRPr lang="es-CO" dirty="0" smtClean="0"/>
          </a:p>
          <a:p>
            <a:pPr marL="0" indent="0">
              <a:buNone/>
            </a:pPr>
            <a:r>
              <a:rPr lang="es-CO" dirty="0" smtClean="0"/>
              <a:t>Se cumplió la profecía de </a:t>
            </a:r>
            <a:r>
              <a:rPr lang="es-CO" dirty="0" smtClean="0">
                <a:solidFill>
                  <a:srgbClr val="FF0000"/>
                </a:solidFill>
              </a:rPr>
              <a:t>2Ped.3:3,4</a:t>
            </a:r>
            <a:r>
              <a:rPr lang="es-CO" dirty="0" smtClean="0"/>
              <a:t>. «Sabiendo </a:t>
            </a:r>
            <a:r>
              <a:rPr lang="es-CO" dirty="0"/>
              <a:t>primero esto, que en los postreros días vendrán burladores, andando según sus propias concupiscencias, </a:t>
            </a:r>
            <a:r>
              <a:rPr lang="es-CO" dirty="0" smtClean="0"/>
              <a:t> </a:t>
            </a:r>
            <a:r>
              <a:rPr lang="es-CO" dirty="0"/>
              <a:t>4 y diciendo: ¿Dónde está la promesa de su advenimiento? Porque desde el día en que los padres durmieron, todas las cosas permanecen así como desde el principio de la </a:t>
            </a:r>
            <a:r>
              <a:rPr lang="es-CO" dirty="0" smtClean="0"/>
              <a:t>creación»</a:t>
            </a:r>
          </a:p>
          <a:p>
            <a:pPr marL="0" indent="0">
              <a:buNone/>
            </a:pPr>
            <a:endParaRPr lang="es-CO" dirty="0" smtClean="0"/>
          </a:p>
          <a:p>
            <a:pPr marL="0" indent="0">
              <a:buNone/>
            </a:pPr>
            <a:r>
              <a:rPr lang="es-CO" dirty="0" smtClean="0"/>
              <a:t>Decían que no se oponían a la doctrina del 2 AC, </a:t>
            </a:r>
            <a:r>
              <a:rPr lang="es-CO" u="sng" dirty="0" smtClean="0"/>
              <a:t>sino tan solo a que se fijara una fecha</a:t>
            </a:r>
            <a:r>
              <a:rPr lang="es-CO" dirty="0" smtClean="0"/>
              <a:t>.</a:t>
            </a:r>
            <a:r>
              <a:rPr lang="es-CO" b="1" u="sng" dirty="0" smtClean="0"/>
              <a:t>  </a:t>
            </a:r>
            <a:endParaRPr lang="es-CO" b="1" u="sng" dirty="0" smtClean="0"/>
          </a:p>
        </p:txBody>
      </p:sp>
    </p:spTree>
    <p:extLst>
      <p:ext uri="{BB962C8B-B14F-4D97-AF65-F5344CB8AC3E}">
        <p14:creationId xmlns:p14="http://schemas.microsoft.com/office/powerpoint/2010/main" val="53478420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a:solidFill>
            <a:schemeClr val="accent4">
              <a:lumMod val="20000"/>
              <a:lumOff val="80000"/>
            </a:schemeClr>
          </a:solidFill>
          <a:scene3d>
            <a:camera prst="orthographicFront"/>
            <a:lightRig rig="threePt" dir="t"/>
          </a:scene3d>
          <a:sp3d>
            <a:bevelT w="165100" prst="coolSlant"/>
          </a:sp3d>
        </p:spPr>
        <p:txBody>
          <a:bodyPr>
            <a:normAutofit lnSpcReduction="10000"/>
          </a:bodyPr>
          <a:lstStyle/>
          <a:p>
            <a:pPr marL="0" indent="0">
              <a:buNone/>
            </a:pPr>
            <a:r>
              <a:rPr lang="es-CO" sz="2800" dirty="0" smtClean="0"/>
              <a:t>El </a:t>
            </a:r>
            <a:r>
              <a:rPr lang="es-CO" sz="2800" dirty="0"/>
              <a:t>ojo escrutador de Dios leía en sus corazones. </a:t>
            </a:r>
            <a:r>
              <a:rPr lang="es-CO" sz="2800" u="sng" dirty="0"/>
              <a:t>Que lo que había era que en realidad no querían oír </a:t>
            </a:r>
            <a:r>
              <a:rPr lang="es-CO" sz="2800" u="sng" dirty="0" smtClean="0"/>
              <a:t>decir </a:t>
            </a:r>
            <a:r>
              <a:rPr lang="es-CO" sz="2800" u="sng" dirty="0"/>
              <a:t>que Cristo estaba por venir para juzgar al mundo en justicia</a:t>
            </a:r>
            <a:r>
              <a:rPr lang="es-CO" sz="2800" dirty="0"/>
              <a:t>. </a:t>
            </a:r>
            <a:r>
              <a:rPr lang="es-CO" sz="2800" u="sng" dirty="0"/>
              <a:t>Habían sido siervos infieles, sus obras no hubieran podido soportar la inspección de Dios, que escudriña los corazones, y temían comparecer ante el su Señor</a:t>
            </a:r>
            <a:r>
              <a:rPr lang="es-CO" sz="2800" dirty="0"/>
              <a:t>.</a:t>
            </a:r>
          </a:p>
          <a:p>
            <a:pPr lvl="1"/>
            <a:r>
              <a:rPr lang="es-CO" dirty="0" smtClean="0">
                <a:solidFill>
                  <a:srgbClr val="FF0000"/>
                </a:solidFill>
              </a:rPr>
              <a:t>Satanás </a:t>
            </a:r>
            <a:r>
              <a:rPr lang="es-CO" dirty="0">
                <a:solidFill>
                  <a:srgbClr val="FF0000"/>
                </a:solidFill>
              </a:rPr>
              <a:t>y sus ángeles se regocijaban de esto y arrojaban a la cara de Cristo y de sus santos ángeles la afrenta de que los que profesaban ser su pueblo le amaban tan poco que ni deseaban su aparición. </a:t>
            </a:r>
            <a:endParaRPr lang="es-CO" dirty="0" smtClean="0">
              <a:solidFill>
                <a:srgbClr val="FF0000"/>
              </a:solidFill>
            </a:endParaRPr>
          </a:p>
          <a:p>
            <a:pPr lvl="1"/>
            <a:r>
              <a:rPr lang="es-CO" dirty="0" smtClean="0"/>
              <a:t>«</a:t>
            </a:r>
            <a:r>
              <a:rPr lang="es-CO" u="sng" dirty="0" smtClean="0"/>
              <a:t>Nadie </a:t>
            </a:r>
            <a:r>
              <a:rPr lang="es-CO" u="sng" dirty="0"/>
              <a:t>sabe el día ni la hora</a:t>
            </a:r>
            <a:r>
              <a:rPr lang="es-CO" dirty="0"/>
              <a:t>» era el argumento aducido con más frecuencia por los que rechazaban la fe del advenimiento </a:t>
            </a:r>
            <a:r>
              <a:rPr lang="es-CO" dirty="0">
                <a:solidFill>
                  <a:srgbClr val="FF0000"/>
                </a:solidFill>
              </a:rPr>
              <a:t>(Mat.24:36). </a:t>
            </a:r>
            <a:r>
              <a:rPr lang="es-CO" u="sng" dirty="0" smtClean="0"/>
              <a:t>Es el mismo argumento utilizado en este tiempo</a:t>
            </a:r>
            <a:r>
              <a:rPr lang="es-CO" dirty="0" smtClean="0"/>
              <a:t>.</a:t>
            </a:r>
            <a:endParaRPr lang="es-CO" dirty="0"/>
          </a:p>
          <a:p>
            <a:pPr lvl="1"/>
            <a:endParaRPr lang="es-CO" dirty="0"/>
          </a:p>
          <a:p>
            <a:endParaRPr lang="es-CO" dirty="0"/>
          </a:p>
          <a:p>
            <a:endParaRPr lang="es-CO" dirty="0"/>
          </a:p>
        </p:txBody>
      </p:sp>
    </p:spTree>
    <p:extLst>
      <p:ext uri="{BB962C8B-B14F-4D97-AF65-F5344CB8AC3E}">
        <p14:creationId xmlns:p14="http://schemas.microsoft.com/office/powerpoint/2010/main" val="213033964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contenido"/>
          <p:cNvSpPr>
            <a:spLocks noGrp="1"/>
          </p:cNvSpPr>
          <p:nvPr>
            <p:ph idx="1"/>
          </p:nvPr>
        </p:nvSpPr>
        <p:spPr>
          <a:xfrm>
            <a:off x="457200" y="476672"/>
            <a:ext cx="8229600" cy="5904656"/>
          </a:xfrm>
          <a:solidFill>
            <a:schemeClr val="accent6">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dirty="0" smtClean="0"/>
              <a:t>Los </a:t>
            </a:r>
            <a:r>
              <a:rPr lang="es-CO" dirty="0"/>
              <a:t>que estaban esperando al Señor dieron una explicación clara y armoniosa de esa cita bíblica, y resultó claramente refutada la falsa interpretación que de ella hacían sus adversarios. </a:t>
            </a:r>
            <a:endParaRPr lang="es-CO" dirty="0" smtClean="0"/>
          </a:p>
          <a:p>
            <a:pPr marL="400050" lvl="1" indent="0">
              <a:buNone/>
            </a:pPr>
            <a:endParaRPr lang="es-CO" dirty="0" smtClean="0"/>
          </a:p>
          <a:p>
            <a:pPr marL="400050" lvl="1" indent="0">
              <a:buNone/>
            </a:pPr>
            <a:r>
              <a:rPr lang="es-CO" dirty="0" smtClean="0"/>
              <a:t>Y </a:t>
            </a:r>
            <a:r>
              <a:rPr lang="es-CO" dirty="0"/>
              <a:t>les dijo: «Cuando viereis todas estas cosas, sabed que está cerca a las puertas». </a:t>
            </a:r>
            <a:r>
              <a:rPr lang="es-CO" u="sng" dirty="0"/>
              <a:t>Aunque nadie sepa el DÍA  NI LA HORA de su venida, se nos exhorta y se requiere de nosotros  que sepamos cuando está </a:t>
            </a:r>
            <a:r>
              <a:rPr lang="es-CO" u="sng" dirty="0" smtClean="0"/>
              <a:t>cerca</a:t>
            </a:r>
            <a:r>
              <a:rPr lang="es-CO" dirty="0" smtClean="0"/>
              <a:t>. </a:t>
            </a:r>
          </a:p>
          <a:p>
            <a:pPr marL="0" indent="0">
              <a:buNone/>
            </a:pPr>
            <a:endParaRPr lang="es-CO" dirty="0" smtClean="0"/>
          </a:p>
          <a:p>
            <a:pPr marL="400050" lvl="1" indent="0">
              <a:buNone/>
            </a:pPr>
            <a:r>
              <a:rPr lang="es-CO" dirty="0" smtClean="0"/>
              <a:t>Nota: El cumplimiento de las señales respalda el cumplimiento de los 6000 años de pecado.</a:t>
            </a:r>
            <a:endParaRPr lang="es-CO" dirty="0"/>
          </a:p>
          <a:p>
            <a:pPr marL="0" indent="0">
              <a:buNone/>
            </a:pPr>
            <a:endParaRPr lang="es-CO" dirty="0" smtClean="0"/>
          </a:p>
          <a:p>
            <a:pPr marL="0" indent="0">
              <a:buNone/>
            </a:pPr>
            <a:r>
              <a:rPr lang="es-CO" i="1" u="sng" dirty="0" smtClean="0"/>
              <a:t>Se </a:t>
            </a:r>
            <a:r>
              <a:rPr lang="es-CO" i="1" u="sng" dirty="0"/>
              <a:t>nos enseña además, que menospreciar su aviso y negarse a averiguar cuando su advenimiento está cerca, será tan fatal para nosotros como lo fue para los que viviendo en días de Noé no supieron cuando vendría el diluvio</a:t>
            </a:r>
            <a:r>
              <a:rPr lang="es-CO" dirty="0"/>
              <a:t>. </a:t>
            </a:r>
          </a:p>
          <a:p>
            <a:pPr marL="0" indent="0">
              <a:buNone/>
            </a:pPr>
            <a:endParaRPr lang="es-CO" dirty="0"/>
          </a:p>
          <a:p>
            <a:pPr marL="0" indent="0">
              <a:buNone/>
            </a:pPr>
            <a:endParaRPr lang="es-CO" dirty="0"/>
          </a:p>
        </p:txBody>
      </p:sp>
    </p:spTree>
    <p:extLst>
      <p:ext uri="{BB962C8B-B14F-4D97-AF65-F5344CB8AC3E}">
        <p14:creationId xmlns:p14="http://schemas.microsoft.com/office/powerpoint/2010/main" val="352753209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a:solidFill>
            <a:schemeClr val="accent4">
              <a:lumMod val="20000"/>
              <a:lumOff val="80000"/>
            </a:schemeClr>
          </a:solidFill>
          <a:scene3d>
            <a:camera prst="orthographicFront"/>
            <a:lightRig rig="threePt" dir="t"/>
          </a:scene3d>
          <a:sp3d>
            <a:bevelT w="165100" prst="coolSlant"/>
          </a:sp3d>
        </p:spPr>
        <p:txBody>
          <a:bodyPr>
            <a:noAutofit/>
          </a:bodyPr>
          <a:lstStyle/>
          <a:p>
            <a:r>
              <a:rPr lang="es-CO" sz="4000" b="1" dirty="0">
                <a:solidFill>
                  <a:srgbClr val="FF0000"/>
                </a:solidFill>
                <a:effectLst>
                  <a:outerShdw blurRad="38100" dist="38100" dir="2700000" algn="tl">
                    <a:srgbClr val="000000">
                      <a:alpha val="43137"/>
                    </a:srgbClr>
                  </a:outerShdw>
                </a:effectLst>
              </a:rPr>
              <a:t>Dios utiliza siervos humildes para llevar a cabo grandes obras</a:t>
            </a:r>
          </a:p>
        </p:txBody>
      </p:sp>
      <p:sp>
        <p:nvSpPr>
          <p:cNvPr id="3" name="2 Marcador de contenido"/>
          <p:cNvSpPr>
            <a:spLocks noGrp="1"/>
          </p:cNvSpPr>
          <p:nvPr>
            <p:ph idx="1"/>
          </p:nvPr>
        </p:nvSpPr>
        <p:spPr>
          <a:xfrm>
            <a:off x="467544" y="5115782"/>
            <a:ext cx="8229600" cy="1553578"/>
          </a:xfrm>
          <a:solidFill>
            <a:schemeClr val="accent4">
              <a:lumMod val="20000"/>
              <a:lumOff val="80000"/>
            </a:schemeClr>
          </a:solidFill>
          <a:scene3d>
            <a:camera prst="orthographicFront"/>
            <a:lightRig rig="threePt" dir="t"/>
          </a:scene3d>
          <a:sp3d>
            <a:bevelT w="165100" prst="coolSlant"/>
          </a:sp3d>
        </p:spPr>
        <p:txBody>
          <a:bodyPr>
            <a:noAutofit/>
          </a:bodyPr>
          <a:lstStyle/>
          <a:p>
            <a:pPr marL="0" indent="0" algn="ctr">
              <a:buNone/>
            </a:pPr>
            <a:r>
              <a:rPr lang="es-CO" b="1" dirty="0" smtClean="0">
                <a:solidFill>
                  <a:srgbClr val="FF0000"/>
                </a:solidFill>
                <a:effectLst>
                  <a:outerShdw blurRad="38100" dist="38100" dir="2700000" algn="tl">
                    <a:srgbClr val="000000">
                      <a:alpha val="43137"/>
                    </a:srgbClr>
                  </a:outerShdw>
                </a:effectLst>
              </a:rPr>
              <a:t>Bienaventurado </a:t>
            </a:r>
            <a:r>
              <a:rPr lang="es-CO" b="1" dirty="0">
                <a:solidFill>
                  <a:srgbClr val="FF0000"/>
                </a:solidFill>
                <a:effectLst>
                  <a:outerShdw blurRad="38100" dist="38100" dir="2700000" algn="tl">
                    <a:srgbClr val="000000">
                      <a:alpha val="43137"/>
                    </a:srgbClr>
                  </a:outerShdw>
                </a:effectLst>
              </a:rPr>
              <a:t>aquel siervo al cual, cuando su señor venga, le halle haciendo así. </a:t>
            </a:r>
            <a:r>
              <a:rPr lang="es-CO" b="1" dirty="0" smtClean="0">
                <a:solidFill>
                  <a:srgbClr val="FF0000"/>
                </a:solidFill>
                <a:effectLst>
                  <a:outerShdw blurRad="38100" dist="38100" dir="2700000" algn="tl">
                    <a:srgbClr val="000000">
                      <a:alpha val="43137"/>
                    </a:srgbClr>
                  </a:outerShdw>
                </a:effectLst>
              </a:rPr>
              <a:t> </a:t>
            </a:r>
            <a:r>
              <a:rPr lang="es-CO" b="1" dirty="0" smtClean="0"/>
              <a:t>(Mat.24:45,46).</a:t>
            </a:r>
            <a:endParaRPr lang="es-CO"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1700808"/>
            <a:ext cx="2317349"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00808"/>
            <a:ext cx="3024336" cy="3381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1667046"/>
            <a:ext cx="2808312" cy="3346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861703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Marcador de contenido"/>
          <p:cNvSpPr>
            <a:spLocks noGrp="1"/>
          </p:cNvSpPr>
          <p:nvPr>
            <p:ph idx="1"/>
          </p:nvPr>
        </p:nvSpPr>
        <p:spPr>
          <a:xfrm>
            <a:off x="457200" y="476672"/>
            <a:ext cx="8229600" cy="5649491"/>
          </a:xfrm>
          <a:solidFill>
            <a:schemeClr val="bg2">
              <a:lumMod val="90000"/>
            </a:schemeClr>
          </a:solidFill>
          <a:scene3d>
            <a:camera prst="orthographicFront"/>
            <a:lightRig rig="threePt" dir="t"/>
          </a:scene3d>
          <a:sp3d>
            <a:bevelT w="165100" prst="coolSlant"/>
          </a:sp3d>
        </p:spPr>
        <p:txBody>
          <a:bodyPr>
            <a:normAutofit lnSpcReduction="10000"/>
          </a:bodyPr>
          <a:lstStyle/>
          <a:p>
            <a:pPr marL="0" indent="0" algn="ctr">
              <a:buNone/>
            </a:pPr>
            <a:r>
              <a:rPr lang="es-CO" dirty="0" smtClean="0"/>
              <a:t>Y </a:t>
            </a:r>
            <a:r>
              <a:rPr lang="es-CO" dirty="0"/>
              <a:t>la parábola del mismo capítulo que pone en contraste al siervo fiel y al malo y que señala la suerte de aquel que dice en su corazón: «</a:t>
            </a:r>
            <a:r>
              <a:rPr lang="es-CO" b="1" dirty="0"/>
              <a:t>Mi señor se tarda en venir</a:t>
            </a:r>
            <a:r>
              <a:rPr lang="es-CO" dirty="0"/>
              <a:t>», enseña cómo considerará y recompensará Cristo a los que encuentre velando y proclamando su venida, y a los que la nieguen. </a:t>
            </a:r>
            <a:endParaRPr lang="es-CO" dirty="0" smtClean="0"/>
          </a:p>
          <a:p>
            <a:pPr marL="0" indent="0">
              <a:buNone/>
            </a:pPr>
            <a:endParaRPr lang="es-CO" dirty="0"/>
          </a:p>
          <a:p>
            <a:pPr marL="0" indent="0" algn="ctr">
              <a:buNone/>
            </a:pPr>
            <a:r>
              <a:rPr lang="es-CO" dirty="0" smtClean="0"/>
              <a:t>«</a:t>
            </a:r>
            <a:r>
              <a:rPr lang="es-CO" dirty="0"/>
              <a:t>Velad pues,» y añade: «</a:t>
            </a:r>
            <a:r>
              <a:rPr lang="es-CO" dirty="0">
                <a:latin typeface="Agency FB" pitchFamily="34" charset="0"/>
              </a:rPr>
              <a:t>Bienaventurado aquel siervo, al cual, cuando </a:t>
            </a:r>
            <a:r>
              <a:rPr lang="es-CO" dirty="0" smtClean="0">
                <a:latin typeface="Agency FB" pitchFamily="34" charset="0"/>
              </a:rPr>
              <a:t>su </a:t>
            </a:r>
            <a:r>
              <a:rPr lang="es-CO" dirty="0">
                <a:latin typeface="Agency FB" pitchFamily="34" charset="0"/>
              </a:rPr>
              <a:t>señor viniere, le halle haciendo así</a:t>
            </a:r>
            <a:r>
              <a:rPr lang="es-CO" dirty="0"/>
              <a:t>» </a:t>
            </a:r>
            <a:r>
              <a:rPr lang="es-CO" dirty="0">
                <a:solidFill>
                  <a:srgbClr val="FF0000"/>
                </a:solidFill>
              </a:rPr>
              <a:t>(Mat. 24:3,33, 42-51)</a:t>
            </a:r>
            <a:r>
              <a:rPr lang="es-CO" dirty="0"/>
              <a:t>. «</a:t>
            </a:r>
            <a:r>
              <a:rPr lang="es-CO" dirty="0">
                <a:latin typeface="Agency FB" pitchFamily="34" charset="0"/>
              </a:rPr>
              <a:t>Y si no velare, vendré a ti como ladrón, y no sabrás en qué hora vendré a ti</a:t>
            </a:r>
            <a:r>
              <a:rPr lang="es-CO" dirty="0"/>
              <a:t>» </a:t>
            </a:r>
            <a:r>
              <a:rPr lang="es-CO" dirty="0">
                <a:solidFill>
                  <a:srgbClr val="FF0000"/>
                </a:solidFill>
              </a:rPr>
              <a:t>(Apoc.3:3).</a:t>
            </a:r>
          </a:p>
          <a:p>
            <a:endParaRPr lang="es-CO" dirty="0"/>
          </a:p>
        </p:txBody>
      </p:sp>
    </p:spTree>
    <p:extLst>
      <p:ext uri="{BB962C8B-B14F-4D97-AF65-F5344CB8AC3E}">
        <p14:creationId xmlns:p14="http://schemas.microsoft.com/office/powerpoint/2010/main" val="191611088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Marcador de contenido"/>
          <p:cNvSpPr>
            <a:spLocks noGrp="1"/>
          </p:cNvSpPr>
          <p:nvPr>
            <p:ph idx="1"/>
          </p:nvPr>
        </p:nvSpPr>
        <p:spPr>
          <a:xfrm>
            <a:off x="457200" y="332656"/>
            <a:ext cx="8229600" cy="6192688"/>
          </a:xfrm>
          <a:solidFill>
            <a:schemeClr val="accent4">
              <a:lumMod val="40000"/>
              <a:lumOff val="60000"/>
            </a:schemeClr>
          </a:solidFill>
          <a:scene3d>
            <a:camera prst="orthographicFront"/>
            <a:lightRig rig="threePt" dir="t"/>
          </a:scene3d>
          <a:sp3d>
            <a:bevelT w="152400" h="50800" prst="softRound"/>
          </a:sp3d>
        </p:spPr>
        <p:txBody>
          <a:bodyPr>
            <a:normAutofit fontScale="77500" lnSpcReduction="20000"/>
          </a:bodyPr>
          <a:lstStyle/>
          <a:p>
            <a:pPr marL="0" indent="0">
              <a:buNone/>
            </a:pPr>
            <a:r>
              <a:rPr lang="es-CO" dirty="0" smtClean="0"/>
              <a:t>San </a:t>
            </a:r>
            <a:r>
              <a:rPr lang="es-CO" dirty="0"/>
              <a:t>pablo habla de una clase de personas para quienes la aparición del Señor vendrá sin que la hayan esperado. </a:t>
            </a:r>
            <a:endParaRPr lang="es-CO" dirty="0" smtClean="0"/>
          </a:p>
          <a:p>
            <a:pPr marL="0" indent="0">
              <a:buNone/>
            </a:pPr>
            <a:r>
              <a:rPr lang="es-CO" dirty="0" smtClean="0"/>
              <a:t>Como </a:t>
            </a:r>
            <a:r>
              <a:rPr lang="es-CO" dirty="0"/>
              <a:t>ladrón en la noche, así viene el día del Señor. Cuando los hombres estén diciendo: «Paz y seguridad, entonces vendrá sobre ellos destrucción de repente,… y no escaparán».  </a:t>
            </a:r>
            <a:endParaRPr lang="es-CO" dirty="0" smtClean="0"/>
          </a:p>
          <a:p>
            <a:pPr marL="0" indent="0">
              <a:buNone/>
            </a:pPr>
            <a:endParaRPr lang="es-CO" b="1" u="sng" dirty="0" smtClean="0"/>
          </a:p>
          <a:p>
            <a:pPr marL="0" indent="0">
              <a:buNone/>
            </a:pPr>
            <a:r>
              <a:rPr lang="es-CO" b="1" u="sng" dirty="0" smtClean="0"/>
              <a:t>Pero </a:t>
            </a:r>
            <a:r>
              <a:rPr lang="es-CO" b="1" u="sng" dirty="0"/>
              <a:t>vosotros </a:t>
            </a:r>
            <a:r>
              <a:rPr lang="es-CO" b="1" u="sng" dirty="0" smtClean="0"/>
              <a:t>también. </a:t>
            </a:r>
            <a:r>
              <a:rPr lang="es-CO" b="1" u="sng" dirty="0"/>
              <a:t>Refiriéndose a </a:t>
            </a:r>
            <a:r>
              <a:rPr lang="es-CO" b="1" u="sng" dirty="0" smtClean="0"/>
              <a:t>los </a:t>
            </a:r>
            <a:r>
              <a:rPr lang="es-CO" b="1" u="sng" dirty="0"/>
              <a:t>que han tomado en cuenta la amonestación del Salvador</a:t>
            </a:r>
            <a:r>
              <a:rPr lang="es-CO" dirty="0"/>
              <a:t>: «</a:t>
            </a:r>
            <a:r>
              <a:rPr lang="es-CO" dirty="0">
                <a:latin typeface="Agency FB" pitchFamily="34" charset="0"/>
              </a:rPr>
              <a:t>Más vosotros, hermanos, no estáis en tinieblas, para que aquel día os sobrecoja como ladrón; torque todos vosotros sois hijos de luz , e hijos del día; </a:t>
            </a:r>
            <a:r>
              <a:rPr lang="es-CO" dirty="0" smtClean="0">
                <a:latin typeface="Agency FB" pitchFamily="34" charset="0"/>
              </a:rPr>
              <a:t>no sois </a:t>
            </a:r>
            <a:r>
              <a:rPr lang="es-CO" dirty="0">
                <a:latin typeface="Agency FB" pitchFamily="34" charset="0"/>
              </a:rPr>
              <a:t>de la noche, ni de las tinieblas</a:t>
            </a:r>
            <a:r>
              <a:rPr lang="es-CO" dirty="0"/>
              <a:t>». </a:t>
            </a:r>
            <a:r>
              <a:rPr lang="es-CO" b="1" dirty="0">
                <a:solidFill>
                  <a:srgbClr val="FF0000"/>
                </a:solidFill>
              </a:rPr>
              <a:t>(1 Tes.5.2-5</a:t>
            </a:r>
            <a:r>
              <a:rPr lang="es-CO" b="1" dirty="0" smtClean="0">
                <a:solidFill>
                  <a:srgbClr val="FF0000"/>
                </a:solidFill>
              </a:rPr>
              <a:t>). </a:t>
            </a:r>
          </a:p>
          <a:p>
            <a:pPr marL="0" indent="0">
              <a:buNone/>
            </a:pPr>
            <a:endParaRPr lang="es-CO" b="1" dirty="0" smtClean="0"/>
          </a:p>
          <a:p>
            <a:pPr marL="0" indent="0">
              <a:buNone/>
            </a:pPr>
            <a:r>
              <a:rPr lang="es-CO" b="1" dirty="0" smtClean="0"/>
              <a:t>Nota: Ahora, como en el tiempo de Miller, aparecen dos grupos de personas, los que rechazan el mensaje, y los que lo aceptan, el siervo fiel que se prepara para recibir a su señor, proclama su pronta venida, y el siervo malo que dice: «mi señor si viene,  pero se tarda en venir». Y posterga su preparación.     </a:t>
            </a:r>
            <a:endParaRPr lang="es-CO" b="1" dirty="0"/>
          </a:p>
          <a:p>
            <a:pPr marL="0" indent="0">
              <a:buNone/>
            </a:pPr>
            <a:endParaRPr lang="es-CO" dirty="0"/>
          </a:p>
        </p:txBody>
      </p:sp>
    </p:spTree>
    <p:extLst>
      <p:ext uri="{BB962C8B-B14F-4D97-AF65-F5344CB8AC3E}">
        <p14:creationId xmlns:p14="http://schemas.microsoft.com/office/powerpoint/2010/main" val="186660664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Marcador de contenido"/>
          <p:cNvSpPr>
            <a:spLocks noGrp="1"/>
          </p:cNvSpPr>
          <p:nvPr>
            <p:ph idx="1"/>
          </p:nvPr>
        </p:nvSpPr>
        <p:spPr>
          <a:xfrm>
            <a:off x="457200" y="260648"/>
            <a:ext cx="8507288" cy="6480720"/>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dirty="0" smtClean="0"/>
              <a:t>Así quedó demostrado que las Sagradas Escrituras no autorizan a los hombres a permanecer IGNORANTES CON RESPECTO A LA PROXIMIDAD DE LA VENIDA DE CRISTO.</a:t>
            </a:r>
          </a:p>
          <a:p>
            <a:pPr marL="0" indent="0">
              <a:buNone/>
            </a:pPr>
            <a:r>
              <a:rPr lang="es-CO" dirty="0" smtClean="0"/>
              <a:t>Pero los que no buscaban más que un PRETEXTO para rechazar la VERDAD, cerraron sus oídos a esta explicación, y las palabras: «Empero del día y hora nadie sabe» seguían siendo REPETIDAS por los atrevidos escarnecedores y hasta por los que profesaban ser MINISTROS DE CRISTO.</a:t>
            </a:r>
          </a:p>
          <a:p>
            <a:pPr marL="0" indent="0">
              <a:buNone/>
            </a:pPr>
            <a:r>
              <a:rPr lang="es-CO" dirty="0" smtClean="0"/>
              <a:t>Cuando la gente se despertaba y empezaba a inquirir el camino de la salvación, </a:t>
            </a:r>
            <a:r>
              <a:rPr lang="es-CO" dirty="0" smtClean="0">
                <a:solidFill>
                  <a:srgbClr val="FF0000"/>
                </a:solidFill>
              </a:rPr>
              <a:t>los maestros en religión se INTERPONÍAN entre ellos y la verdad, tratando de tranquilizar sus temores con falsas interpretaciones de la Palabra de Dios.</a:t>
            </a:r>
            <a:r>
              <a:rPr lang="es-CO" dirty="0" smtClean="0"/>
              <a:t> </a:t>
            </a:r>
          </a:p>
          <a:p>
            <a:pPr marL="0" indent="0">
              <a:buNone/>
            </a:pPr>
            <a:endParaRPr lang="es-CO" dirty="0" smtClean="0"/>
          </a:p>
          <a:p>
            <a:pPr marL="0" indent="0">
              <a:buNone/>
            </a:pPr>
            <a:r>
              <a:rPr lang="es-CO" b="1" u="sng" dirty="0" smtClean="0"/>
              <a:t>LOS ATALAYAS INFIELES COLABORABAN EN LA OBRA DEL GRAN ENGAÑADOR</a:t>
            </a:r>
            <a:r>
              <a:rPr lang="es-CO" dirty="0" smtClean="0"/>
              <a:t>, clamando: Paz, paz, cuando Dios no había hablado de paz. Como los fariseos en tiempo de Cristo, muchos se negaban a entrar en el reino de los cielos, e IMPEDÍAN a los que querían entrar. </a:t>
            </a:r>
            <a:r>
              <a:rPr lang="es-CO" b="1" i="1" u="sng" dirty="0" smtClean="0"/>
              <a:t>LA SANGRE DE ESAS ALMAS SERÁ DEMANDADA DE SUS MANOS</a:t>
            </a:r>
            <a:r>
              <a:rPr lang="es-CO" i="1" dirty="0" smtClean="0"/>
              <a:t>. </a:t>
            </a:r>
            <a:endParaRPr lang="es-CO" i="1" dirty="0"/>
          </a:p>
        </p:txBody>
      </p:sp>
    </p:spTree>
    <p:extLst>
      <p:ext uri="{BB962C8B-B14F-4D97-AF65-F5344CB8AC3E}">
        <p14:creationId xmlns:p14="http://schemas.microsoft.com/office/powerpoint/2010/main" val="40047134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408712"/>
          </a:xfrm>
          <a:solidFill>
            <a:schemeClr val="bg2">
              <a:lumMod val="90000"/>
            </a:schemeClr>
          </a:solidFill>
          <a:scene3d>
            <a:camera prst="orthographicFront"/>
            <a:lightRig rig="threePt" dir="t"/>
          </a:scene3d>
          <a:sp3d>
            <a:bevelT w="165100" prst="coolSlant"/>
          </a:sp3d>
        </p:spPr>
        <p:txBody>
          <a:bodyPr>
            <a:normAutofit fontScale="77500" lnSpcReduction="20000"/>
          </a:bodyPr>
          <a:lstStyle/>
          <a:p>
            <a:pPr marL="0" indent="0">
              <a:buNone/>
            </a:pPr>
            <a:endParaRPr lang="es-CO" dirty="0" smtClean="0"/>
          </a:p>
          <a:p>
            <a:pPr marL="0" indent="0">
              <a:buNone/>
            </a:pPr>
            <a:r>
              <a:rPr lang="es-CO" dirty="0" smtClean="0"/>
              <a:t>LOS MIEMBROS MÁS HUMILDES Y PIADOSOS DE LAS IGLESIAS ERAN GENERALMENTE LOS PRIMEROS EN ACEPTAR EL MENSAJE. </a:t>
            </a:r>
          </a:p>
          <a:p>
            <a:pPr marL="0" indent="0">
              <a:buNone/>
            </a:pPr>
            <a:r>
              <a:rPr lang="es-CO" dirty="0" smtClean="0"/>
              <a:t>Nota. Las iglesia de las que se habla aquí, eran las iglesias protestantes, ya que la iglesia Adventista todavía no existía, esta sería organizada formalmente el 21 de Mayo de 1863, </a:t>
            </a:r>
            <a:r>
              <a:rPr lang="es-CO" dirty="0" smtClean="0"/>
              <a:t>con</a:t>
            </a:r>
            <a:r>
              <a:rPr lang="es-CO" dirty="0" smtClean="0"/>
              <a:t> 3.500 </a:t>
            </a:r>
            <a:r>
              <a:rPr lang="es-CO" dirty="0" smtClean="0"/>
              <a:t>miembros que aceptaron el mensaje de Miller, aunque ya existía desde el 22 de Octubre de 1844, con los que fueron sinceros y quedaron firmes después del «chasco». </a:t>
            </a:r>
          </a:p>
          <a:p>
            <a:pPr marL="0" indent="0">
              <a:buNone/>
            </a:pPr>
            <a:endParaRPr lang="es-CO" dirty="0" smtClean="0"/>
          </a:p>
          <a:p>
            <a:pPr marL="0" indent="0">
              <a:buNone/>
            </a:pPr>
            <a:r>
              <a:rPr lang="es-CO" dirty="0" smtClean="0"/>
              <a:t>Los que estudiaban la Biblia por si </a:t>
            </a:r>
            <a:r>
              <a:rPr lang="es-CO" u="sng" dirty="0" smtClean="0"/>
              <a:t>MISMOS</a:t>
            </a:r>
            <a:r>
              <a:rPr lang="es-CO" dirty="0" smtClean="0"/>
              <a:t> no podían menos que echar de ver que el carácter de las opiniones corrientes respecto de la profecía era contrario a las Sagradas Escrituras; y donde quiera que el pueblo no estuviese sujeto a la INFLUENCIA DEL CLERO y escudriñara la Palabra de Dios POR SI MISMO, la doctrina del advenimiento no necesitaba más que ser cotejada por las Escrituras para que se reconociera su autoridad divina.</a:t>
            </a:r>
          </a:p>
          <a:p>
            <a:pPr marL="0" indent="0">
              <a:buNone/>
            </a:pPr>
            <a:r>
              <a:rPr lang="es-CO" i="1" u="sng" dirty="0" smtClean="0"/>
              <a:t>MUCHOS FUERON PERSEGUÍDOS POR SUS HERMANOS INRÉDULOS</a:t>
            </a:r>
            <a:r>
              <a:rPr lang="es-CO" dirty="0" smtClean="0"/>
              <a:t>. </a:t>
            </a:r>
            <a:endParaRPr lang="es-CO" dirty="0"/>
          </a:p>
        </p:txBody>
      </p:sp>
    </p:spTree>
    <p:extLst>
      <p:ext uri="{BB962C8B-B14F-4D97-AF65-F5344CB8AC3E}">
        <p14:creationId xmlns:p14="http://schemas.microsoft.com/office/powerpoint/2010/main" val="169731031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1">
              <a:lumMod val="20000"/>
              <a:lumOff val="80000"/>
            </a:schemeClr>
          </a:solidFill>
          <a:scene3d>
            <a:camera prst="orthographicFront"/>
            <a:lightRig rig="threePt" dir="t"/>
          </a:scene3d>
          <a:sp3d>
            <a:bevelT w="165100" prst="coolSlant"/>
          </a:sp3d>
        </p:spPr>
        <p:txBody>
          <a:bodyPr>
            <a:normAutofit fontScale="92500"/>
          </a:bodyPr>
          <a:lstStyle/>
          <a:p>
            <a:pPr marL="0" indent="0">
              <a:buNone/>
            </a:pPr>
            <a:r>
              <a:rPr lang="es-CO" sz="2400" b="1" dirty="0" smtClean="0">
                <a:solidFill>
                  <a:srgbClr val="FF0000"/>
                </a:solidFill>
              </a:rPr>
              <a:t>Para conservar sus puestos en las iglesias, ALGUNOS CONSINTIERON EN GUARDAR CILENCIO RESPECTO A SU ESPERANZA; pero otros sentían que la FIDELIDAD PARA CON DIOS LES PROHIBÍA TENER ASÍ OCULTAS LAS VERDADES QUE ÉL LES HABÍA COMUNICADO.</a:t>
            </a:r>
          </a:p>
          <a:p>
            <a:endParaRPr lang="es-CO" sz="2400" dirty="0" smtClean="0"/>
          </a:p>
          <a:p>
            <a:r>
              <a:rPr lang="es-CO" sz="2400" dirty="0" smtClean="0"/>
              <a:t>Nota</a:t>
            </a:r>
            <a:r>
              <a:rPr lang="es-CO" sz="2400" dirty="0"/>
              <a:t>: </a:t>
            </a:r>
            <a:r>
              <a:rPr lang="es-CO" sz="2400" dirty="0" smtClean="0"/>
              <a:t>La misma situación se presentaba en el tiempo De Jesús, </a:t>
            </a:r>
            <a:r>
              <a:rPr lang="es-CO" sz="2400" b="1" dirty="0" smtClean="0">
                <a:solidFill>
                  <a:srgbClr val="FF0000"/>
                </a:solidFill>
              </a:rPr>
              <a:t>San Juan 12:42 </a:t>
            </a:r>
            <a:r>
              <a:rPr lang="es-CO" sz="2400" dirty="0" smtClean="0"/>
              <a:t>dice: Con </a:t>
            </a:r>
            <a:r>
              <a:rPr lang="es-CO" sz="2400" dirty="0"/>
              <a:t>todo eso, aun de los gobernantes, muchos creyeron en él; pero a causa de los fariseos no lo confesaban, para no ser expulsados de la </a:t>
            </a:r>
            <a:r>
              <a:rPr lang="es-CO" sz="2400" dirty="0" smtClean="0"/>
              <a:t>sinagoga. (Ver </a:t>
            </a:r>
            <a:r>
              <a:rPr lang="es-CO" sz="2400" b="1" dirty="0" smtClean="0">
                <a:solidFill>
                  <a:srgbClr val="FF0000"/>
                </a:solidFill>
              </a:rPr>
              <a:t>Juan 9:22 y 4:22</a:t>
            </a:r>
            <a:r>
              <a:rPr lang="es-CO" sz="2400" dirty="0" smtClean="0"/>
              <a:t>). Y la misma situación existe hoy, Muchos miembros de iglesia, ancianos de iglesia y aún pastores, aceptan el mensaje de los 6000 años de pecado, pero no lo manifiestan, por el mismo motivo.</a:t>
            </a:r>
          </a:p>
          <a:p>
            <a:pPr marL="0" indent="0">
              <a:buNone/>
            </a:pPr>
            <a:endParaRPr lang="es-CO" sz="2400" dirty="0" smtClean="0"/>
          </a:p>
          <a:p>
            <a:pPr marL="0" indent="0">
              <a:buNone/>
            </a:pPr>
            <a:r>
              <a:rPr lang="es-CO" sz="2400" b="1" dirty="0" smtClean="0">
                <a:solidFill>
                  <a:srgbClr val="FF0000"/>
                </a:solidFill>
              </a:rPr>
              <a:t>A pesar de eso, sigue diciendo el CS: </a:t>
            </a:r>
            <a:r>
              <a:rPr lang="es-CO" sz="2400" b="1" i="1" u="sng" dirty="0" smtClean="0">
                <a:solidFill>
                  <a:srgbClr val="FF0000"/>
                </a:solidFill>
              </a:rPr>
              <a:t>No pocos fueron EXCLUIDOS de la comunión de la iglesia por la única razón de haber dado expresión a su fe en la venida de Cristo</a:t>
            </a:r>
            <a:r>
              <a:rPr lang="es-CO" sz="2400" b="1" dirty="0" smtClean="0">
                <a:solidFill>
                  <a:srgbClr val="FF0000"/>
                </a:solidFill>
              </a:rPr>
              <a:t>.</a:t>
            </a:r>
          </a:p>
          <a:p>
            <a:pPr marL="0" indent="0">
              <a:buNone/>
            </a:pPr>
            <a:endParaRPr lang="es-CO" sz="2400" dirty="0"/>
          </a:p>
        </p:txBody>
      </p:sp>
    </p:spTree>
    <p:extLst>
      <p:ext uri="{BB962C8B-B14F-4D97-AF65-F5344CB8AC3E}">
        <p14:creationId xmlns:p14="http://schemas.microsoft.com/office/powerpoint/2010/main" val="326146573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t>Dios interviene para proteger a sus hijos fieles</a:t>
            </a:r>
            <a:endParaRPr lang="es-CO" b="1" i="1" dirty="0"/>
          </a:p>
        </p:txBody>
      </p:sp>
      <p:sp>
        <p:nvSpPr>
          <p:cNvPr id="3" name="2 Marcador de contenido"/>
          <p:cNvSpPr>
            <a:spLocks noGrp="1"/>
          </p:cNvSpPr>
          <p:nvPr>
            <p:ph idx="1"/>
          </p:nvPr>
        </p:nvSpPr>
        <p:spPr>
          <a:xfrm>
            <a:off x="457200" y="1600200"/>
            <a:ext cx="8229600" cy="4925144"/>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buNone/>
            </a:pPr>
            <a:r>
              <a:rPr lang="es-CO" dirty="0" smtClean="0"/>
              <a:t>Los ángeles de Dios observaban con el más profundo interés el resultado de la amonestación. Cuando las iglesias rechazaban el mensaje, los ángeles se APARTAN CON TRITEZA.</a:t>
            </a:r>
          </a:p>
          <a:p>
            <a:r>
              <a:rPr lang="es-CO" dirty="0" smtClean="0"/>
              <a:t>Sin embargo, eran </a:t>
            </a:r>
            <a:r>
              <a:rPr lang="es-CO" dirty="0"/>
              <a:t>m</a:t>
            </a:r>
            <a:r>
              <a:rPr lang="es-CO" dirty="0" smtClean="0"/>
              <a:t>uchos los que no habían sido probados con respecto a la verdad del advenimiento. Muchos se dejaron descarriar por maridos, esposas, padres o hijos, y se les hizo creer que era </a:t>
            </a:r>
            <a:r>
              <a:rPr lang="es-CO" b="1" dirty="0" smtClean="0"/>
              <a:t>PECADO</a:t>
            </a:r>
            <a:r>
              <a:rPr lang="es-CO" dirty="0" smtClean="0"/>
              <a:t> prestar siquiera oídos a las herejías enseñadas por los adventistas. (referente a la segunda venida de Cristo el 22 de Oct). </a:t>
            </a:r>
          </a:p>
          <a:p>
            <a:r>
              <a:rPr lang="es-CO" dirty="0" smtClean="0"/>
              <a:t>Los ángeles recibieron orden de VELAR FIELMENTE  SOBRE ESAS ALMAS, pues otra luz había de brillar aún sobre ellas desde el trono de Dios. Los que habían aceptado el mensaje velaban por la venida de su Salvador con indecible esperanza. El tiempo en que esperaban ir a su encuentro estaba próximo. Y a esa hora se acercaban con solemne calma. Descansaban en dulce comunión con Dios, y esto era parla ellos prenda segura de la paz que tendrían en la gloria venidera.</a:t>
            </a:r>
            <a:endParaRPr lang="es-CO" dirty="0"/>
          </a:p>
        </p:txBody>
      </p:sp>
    </p:spTree>
    <p:extLst>
      <p:ext uri="{BB962C8B-B14F-4D97-AF65-F5344CB8AC3E}">
        <p14:creationId xmlns:p14="http://schemas.microsoft.com/office/powerpoint/2010/main" val="248947980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6">
              <a:lumMod val="20000"/>
              <a:lumOff val="80000"/>
            </a:schemeClr>
          </a:solidFill>
          <a:scene3d>
            <a:camera prst="orthographicFront"/>
            <a:lightRig rig="threePt" dir="t"/>
          </a:scene3d>
          <a:sp3d>
            <a:bevelT w="152400" h="50800" prst="softRound"/>
          </a:sp3d>
        </p:spPr>
        <p:txBody>
          <a:bodyPr>
            <a:normAutofit fontScale="92500" lnSpcReduction="20000"/>
          </a:bodyPr>
          <a:lstStyle/>
          <a:p>
            <a:r>
              <a:rPr lang="es-CO" dirty="0" smtClean="0">
                <a:latin typeface="Agency FB" pitchFamily="34" charset="0"/>
              </a:rPr>
              <a:t>Pocas semanas antes del tiempo determinado dejaron de lado la mayor parte de los negocios mundanos. Los creyentes sinceros examinaban cuidadosamente todos los pensamientos y emociones de sus corazones como si estuviesen en el lecho de muerte y como si tuviesen que cerrar pronto sus ojos a las cosas de este mundo</a:t>
            </a:r>
            <a:r>
              <a:rPr lang="es-CO" dirty="0" smtClean="0"/>
              <a:t>.</a:t>
            </a:r>
          </a:p>
          <a:p>
            <a:pPr lvl="1"/>
            <a:r>
              <a:rPr lang="es-CO" dirty="0" smtClean="0">
                <a:solidFill>
                  <a:srgbClr val="FF0000"/>
                </a:solidFill>
              </a:rPr>
              <a:t>¡</a:t>
            </a:r>
            <a:r>
              <a:rPr lang="es-CO" u="sng" dirty="0" smtClean="0">
                <a:solidFill>
                  <a:srgbClr val="FF0000"/>
                </a:solidFill>
              </a:rPr>
              <a:t>Ojala hubiese aún entre el pueblo que profesa pertenecer a Dios el mismo espíritu para estudiar el corazón, y la fe sincera y decidida</a:t>
            </a:r>
            <a:r>
              <a:rPr lang="es-CO" dirty="0" smtClean="0">
                <a:solidFill>
                  <a:srgbClr val="FF0000"/>
                </a:solidFill>
              </a:rPr>
              <a:t>!</a:t>
            </a:r>
          </a:p>
          <a:p>
            <a:pPr lvl="1"/>
            <a:r>
              <a:rPr lang="es-CO" u="sng" dirty="0" smtClean="0"/>
              <a:t>Si hubiesen seguido humillándose así ante el Señor y dirigiendo sus suplicas al trono de misericordia, poseerían una experiencia mucho más valiosa que la que poseen ahora</a:t>
            </a:r>
            <a:r>
              <a:rPr lang="es-CO" dirty="0" smtClean="0"/>
              <a:t>. </a:t>
            </a:r>
            <a:r>
              <a:rPr lang="es-CO" u="sng" dirty="0" smtClean="0"/>
              <a:t>No se ora lo bastante, escasea la comprensión de la condición real del pecado, y la falta de una fe viva deja a muchos destituidos de la gracia tan abundante provista por nuestro Redentor</a:t>
            </a:r>
            <a:r>
              <a:rPr lang="es-CO" dirty="0" smtClean="0"/>
              <a:t>.</a:t>
            </a:r>
            <a:endParaRPr lang="es-CO" dirty="0"/>
          </a:p>
        </p:txBody>
      </p:sp>
    </p:spTree>
    <p:extLst>
      <p:ext uri="{BB962C8B-B14F-4D97-AF65-F5344CB8AC3E}">
        <p14:creationId xmlns:p14="http://schemas.microsoft.com/office/powerpoint/2010/main" val="250477821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92500"/>
          </a:bodyPr>
          <a:lstStyle/>
          <a:p>
            <a:pPr marL="0" indent="0">
              <a:buNone/>
            </a:pPr>
            <a:r>
              <a:rPr lang="es-CO" sz="2400" dirty="0" smtClean="0"/>
              <a:t>DIOS SE PROPUSO PROBAR A SU PUEBLO. </a:t>
            </a:r>
            <a:r>
              <a:rPr lang="es-CO" sz="2400" i="1" u="sng" dirty="0" smtClean="0">
                <a:effectLst>
                  <a:outerShdw blurRad="38100" dist="38100" dir="2700000" algn="tl">
                    <a:srgbClr val="000000">
                      <a:alpha val="43137"/>
                    </a:srgbClr>
                  </a:outerShdw>
                </a:effectLst>
              </a:rPr>
              <a:t>SU MANO CUBRIÓ EL ERROR COMETIDO EN EL CALCULO DE LOS PERIODOS PROFÉTICOS</a:t>
            </a:r>
            <a:r>
              <a:rPr lang="es-CO" sz="2400" i="1" dirty="0" smtClean="0">
                <a:effectLst>
                  <a:outerShdw blurRad="38100" dist="38100" dir="2700000" algn="tl">
                    <a:srgbClr val="000000">
                      <a:alpha val="43137"/>
                    </a:srgbClr>
                  </a:outerShdw>
                </a:effectLst>
              </a:rPr>
              <a:t>.</a:t>
            </a:r>
          </a:p>
          <a:p>
            <a:pPr marL="0" indent="0">
              <a:buNone/>
            </a:pPr>
            <a:r>
              <a:rPr lang="es-CO" sz="2800" dirty="0" smtClean="0"/>
              <a:t>Los adventistas no descubrieron el error, ni fue descubierto tampoco por los más sabios de sus adversarios. Estos decían: «Vuestro cálculo de los períodos proféticos es correcto. Algún gran acontecimiento está a punto de realizarse; pero no es lo que dice Miller; es la CONVERCIÓN DEL MUNDO, y no el segundo advenimiento de Cristo».</a:t>
            </a:r>
          </a:p>
          <a:p>
            <a:pPr marL="400050" lvl="1" indent="0">
              <a:buNone/>
            </a:pPr>
            <a:r>
              <a:rPr lang="es-CO" sz="2400" b="1" dirty="0" smtClean="0"/>
              <a:t>Nota: Evidentemente, </a:t>
            </a:r>
            <a:r>
              <a:rPr lang="es-CO" sz="2400" b="1" u="sng" dirty="0" smtClean="0"/>
              <a:t>en ese momento</a:t>
            </a:r>
            <a:r>
              <a:rPr lang="es-CO" sz="2400" b="1" dirty="0" smtClean="0"/>
              <a:t>, los adversarios del mensaje estaban en lo correcto, lo que estaba por suceder, era la transición de Cristo en el Santuario Celestial, del Lugar Santo, al Lugar Santísimo, y no la 2VC. </a:t>
            </a:r>
            <a:r>
              <a:rPr lang="es-CO" sz="2400" b="1" dirty="0" smtClean="0">
                <a:solidFill>
                  <a:srgbClr val="FF0000"/>
                </a:solidFill>
              </a:rPr>
              <a:t>Pero </a:t>
            </a:r>
            <a:r>
              <a:rPr lang="es-CO" sz="2400" b="1" u="sng" dirty="0" smtClean="0">
                <a:solidFill>
                  <a:srgbClr val="FF0000"/>
                </a:solidFill>
              </a:rPr>
              <a:t>en este momento</a:t>
            </a:r>
            <a:r>
              <a:rPr lang="es-CO" sz="2400" b="1" dirty="0" smtClean="0">
                <a:solidFill>
                  <a:srgbClr val="FF0000"/>
                </a:solidFill>
              </a:rPr>
              <a:t>, el mensaje de los 6000 años de pecado si es correcto, por que es un mensaje, que EGW, menciona siete veces en el CS, p 12, 572, 609, 714, 717, 718 y 731. Además cada ves que EGW escribía un Libro, lo menciona. </a:t>
            </a:r>
            <a:endParaRPr lang="es-CO" sz="2400" b="1" dirty="0">
              <a:solidFill>
                <a:srgbClr val="FF0000"/>
              </a:solidFill>
            </a:endParaRPr>
          </a:p>
        </p:txBody>
      </p:sp>
    </p:spTree>
    <p:extLst>
      <p:ext uri="{BB962C8B-B14F-4D97-AF65-F5344CB8AC3E}">
        <p14:creationId xmlns:p14="http://schemas.microsoft.com/office/powerpoint/2010/main" val="416812812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20000"/>
              <a:lumOff val="80000"/>
            </a:schemeClr>
          </a:solidFill>
          <a:scene3d>
            <a:camera prst="orthographicFront"/>
            <a:lightRig rig="threePt" dir="t"/>
          </a:scene3d>
          <a:sp3d>
            <a:bevelT w="165100" prst="coolSlant"/>
          </a:sp3d>
        </p:spPr>
        <p:txBody>
          <a:bodyPr>
            <a:normAutofit lnSpcReduction="10000"/>
          </a:bodyPr>
          <a:lstStyle/>
          <a:p>
            <a:r>
              <a:rPr lang="es-CO" sz="2800" dirty="0" smtClean="0"/>
              <a:t>Pasó el tiempo de expectativa, y no apareció Cristo para liberar a su pueblo. </a:t>
            </a:r>
            <a:r>
              <a:rPr lang="es-CO" sz="2800" u="sng" dirty="0" smtClean="0"/>
              <a:t>Los que habían esperado a su Salvador con fe sincera, experimentaron un amargo desengaño</a:t>
            </a:r>
            <a:r>
              <a:rPr lang="es-CO" sz="2800" dirty="0" smtClean="0"/>
              <a:t>. Sin embargo los designios de Dios se estaban cumpliendo. </a:t>
            </a:r>
          </a:p>
          <a:p>
            <a:pPr lvl="1"/>
            <a:r>
              <a:rPr lang="es-CO" sz="2400" dirty="0" smtClean="0"/>
              <a:t>1), </a:t>
            </a:r>
            <a:r>
              <a:rPr lang="es-CO" sz="2400" dirty="0" smtClean="0">
                <a:solidFill>
                  <a:srgbClr val="FF0000"/>
                </a:solidFill>
              </a:rPr>
              <a:t>Dios estaba probando los corazones de los que profesaban estar esperando su aparición.</a:t>
            </a:r>
          </a:p>
          <a:p>
            <a:pPr lvl="1"/>
            <a:r>
              <a:rPr lang="es-CO" sz="2400" dirty="0" smtClean="0"/>
              <a:t>2).</a:t>
            </a:r>
            <a:r>
              <a:rPr lang="es-CO" sz="2400" dirty="0" smtClean="0">
                <a:solidFill>
                  <a:srgbClr val="FF0000"/>
                </a:solidFill>
              </a:rPr>
              <a:t>Había muchos entre ellos que no habían sido movidos por un motivo más elevado que el miedo.</a:t>
            </a:r>
          </a:p>
          <a:p>
            <a:pPr lvl="1"/>
            <a:r>
              <a:rPr lang="es-CO" sz="2400" dirty="0" smtClean="0"/>
              <a:t>3). </a:t>
            </a:r>
            <a:r>
              <a:rPr lang="es-CO" sz="2400" dirty="0" smtClean="0">
                <a:solidFill>
                  <a:srgbClr val="FF0000"/>
                </a:solidFill>
              </a:rPr>
              <a:t>Su profesión de fe no había mejorado sus corazones ni sus vidas.</a:t>
            </a:r>
          </a:p>
          <a:p>
            <a:pPr lvl="1"/>
            <a:r>
              <a:rPr lang="es-CO" sz="2400" dirty="0" smtClean="0"/>
              <a:t>4). </a:t>
            </a:r>
            <a:r>
              <a:rPr lang="es-CO" sz="2400" dirty="0" smtClean="0">
                <a:solidFill>
                  <a:srgbClr val="FF0000"/>
                </a:solidFill>
              </a:rPr>
              <a:t>Cuando el acontecimiento esperado no se realizó, esas personas declararon que no estaban desengañadas; no habían creído nunca que Cristo vendría.</a:t>
            </a:r>
          </a:p>
          <a:p>
            <a:pPr lvl="1"/>
            <a:r>
              <a:rPr lang="es-CO" sz="2400" dirty="0" smtClean="0"/>
              <a:t>5). </a:t>
            </a:r>
            <a:r>
              <a:rPr lang="es-CO" sz="2400" dirty="0" smtClean="0">
                <a:solidFill>
                  <a:srgbClr val="FF0000"/>
                </a:solidFill>
              </a:rPr>
              <a:t>Fueron los primeros en ridiculizar el dolor de los verdaderos creyentes.  </a:t>
            </a:r>
            <a:endParaRPr lang="es-CO" sz="2400" dirty="0">
              <a:solidFill>
                <a:srgbClr val="FF0000"/>
              </a:solidFill>
            </a:endParaRPr>
          </a:p>
        </p:txBody>
      </p:sp>
    </p:spTree>
    <p:extLst>
      <p:ext uri="{BB962C8B-B14F-4D97-AF65-F5344CB8AC3E}">
        <p14:creationId xmlns:p14="http://schemas.microsoft.com/office/powerpoint/2010/main" val="331054141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arn(inVertical)">
                                      <p:cBhvr>
                                        <p:cTn id="16" dur="500"/>
                                        <p:tgtEl>
                                          <p:spTgt spid="3">
                                            <p:txEl>
                                              <p:pRg st="4" end="4"/>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barn(inVertical)">
                                      <p:cBhvr>
                                        <p:cTn id="1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lumMod val="85000"/>
            </a:schemeClr>
          </a:solidFill>
          <a:scene3d>
            <a:camera prst="orthographicFront"/>
            <a:lightRig rig="threePt" dir="t"/>
          </a:scene3d>
          <a:sp3d>
            <a:bevelT w="139700" prst="cross"/>
          </a:sp3d>
        </p:spPr>
        <p:txBody>
          <a:bodyPr>
            <a:normAutofit fontScale="92500" lnSpcReduction="20000"/>
          </a:bodyPr>
          <a:lstStyle/>
          <a:p>
            <a:r>
              <a:rPr lang="es-CO" sz="2800" dirty="0" smtClean="0"/>
              <a:t>Pero Jesús y todas las huestes de ángeles celestiales contemplaron con amor y simpatía a los creyentes que fueron probados y fieles aunque chasqueados. </a:t>
            </a:r>
          </a:p>
          <a:p>
            <a:r>
              <a:rPr lang="es-CO" sz="2800" dirty="0" smtClean="0"/>
              <a:t>Si hubiese podido descorrer el velo que separa el mundo visible del invisible, se habrían visto ángeles que se acercaban a esas almas resueltas y las protegían de los dardos de Satanás». </a:t>
            </a:r>
          </a:p>
          <a:p>
            <a:pPr lvl="1"/>
            <a:endParaRPr lang="es-CO" dirty="0" smtClean="0"/>
          </a:p>
          <a:p>
            <a:pPr lvl="1"/>
            <a:r>
              <a:rPr lang="es-CO" dirty="0" smtClean="0"/>
              <a:t>Nota: Lo mencionado en el CS p 419-424, es una profecía que se repetiría poco antes de la 2VC. </a:t>
            </a:r>
            <a:r>
              <a:rPr lang="es-CO" dirty="0" smtClean="0">
                <a:solidFill>
                  <a:srgbClr val="FF0000"/>
                </a:solidFill>
              </a:rPr>
              <a:t>(Ver Eclesiastés. 1:9). </a:t>
            </a:r>
            <a:r>
              <a:rPr lang="es-CO" dirty="0" smtClean="0"/>
              <a:t>Como vimos anteriormente, con esas almas, resueltas y sinceras, que permanecieron fieles en la fe, Dios organizó la iglesia Adventista del Séptimo Día en 1863. La que habría de proclamar de ahí en adelante, la 2VC. Cuya base son los 6000 años de pecado, que EGW menciona repetidas veces en sus escritos.</a:t>
            </a:r>
            <a:endParaRPr lang="es-CO" dirty="0"/>
          </a:p>
        </p:txBody>
      </p:sp>
    </p:spTree>
    <p:extLst>
      <p:ext uri="{BB962C8B-B14F-4D97-AF65-F5344CB8AC3E}">
        <p14:creationId xmlns:p14="http://schemas.microsoft.com/office/powerpoint/2010/main" val="251856974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0"/>
            <a:ext cx="8568952" cy="6858000"/>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smtClean="0"/>
              <a:t>Es así como en cumplimiento de la profecía </a:t>
            </a:r>
            <a:r>
              <a:rPr lang="es-CO" dirty="0"/>
              <a:t>de </a:t>
            </a:r>
            <a:r>
              <a:rPr lang="es-CO" b="1" dirty="0">
                <a:solidFill>
                  <a:srgbClr val="FF0000"/>
                </a:solidFill>
              </a:rPr>
              <a:t>Amós 3.7</a:t>
            </a:r>
            <a:r>
              <a:rPr lang="es-CO" dirty="0"/>
              <a:t>. </a:t>
            </a:r>
            <a:r>
              <a:rPr lang="es-CO" dirty="0" smtClean="0"/>
              <a:t>«</a:t>
            </a:r>
            <a:r>
              <a:rPr lang="es-CO" b="1" dirty="0" smtClean="0"/>
              <a:t>Porque </a:t>
            </a:r>
            <a:r>
              <a:rPr lang="es-CO" b="1" dirty="0"/>
              <a:t>no hará nada Jehová el Señor, sin que revele su secreto a sus siervos los </a:t>
            </a:r>
            <a:r>
              <a:rPr lang="es-CO" b="1" dirty="0" smtClean="0"/>
              <a:t>profetas</a:t>
            </a:r>
            <a:r>
              <a:rPr lang="es-CO" dirty="0" smtClean="0"/>
              <a:t>»</a:t>
            </a:r>
          </a:p>
          <a:p>
            <a:pPr marL="0" indent="0" algn="ctr">
              <a:buNone/>
            </a:pPr>
            <a:r>
              <a:rPr lang="es-CO" dirty="0" smtClean="0"/>
              <a:t> Dios rebela su «secreto» a EGW</a:t>
            </a:r>
            <a:r>
              <a:rPr lang="es-CO" dirty="0"/>
              <a:t>, </a:t>
            </a:r>
            <a:r>
              <a:rPr lang="es-CO" dirty="0" smtClean="0"/>
              <a:t>cuando tenía 17 años, y ella no </a:t>
            </a:r>
            <a:r>
              <a:rPr lang="es-CO" dirty="0"/>
              <a:t>sabía nada de los 6000 años de pecado hasta que Dios se lo reveló en una visión de dos horas </a:t>
            </a:r>
            <a:r>
              <a:rPr lang="es-CO" dirty="0" smtClean="0"/>
              <a:t>el 14 de Marzo </a:t>
            </a:r>
            <a:r>
              <a:rPr lang="es-CO" dirty="0"/>
              <a:t>de </a:t>
            </a:r>
            <a:r>
              <a:rPr lang="es-CO" dirty="0" smtClean="0"/>
              <a:t>1858 en </a:t>
            </a:r>
            <a:r>
              <a:rPr lang="es-CO" dirty="0"/>
              <a:t>Lovett’s Grove, Ohio, Estados Unidos</a:t>
            </a:r>
            <a:r>
              <a:rPr lang="es-CO" dirty="0" smtClean="0"/>
              <a:t>. Ella dice: “me </a:t>
            </a:r>
            <a:r>
              <a:rPr lang="es-CO" dirty="0"/>
              <a:t>vi envuelta en una visión de la gloria de Dios. Se me revelaron muchos asuntos importantes relativos a la iglesia” (White, Notas biográficas, 178). 3</a:t>
            </a:r>
            <a:endParaRPr lang="es-CO" dirty="0" smtClean="0"/>
          </a:p>
          <a:p>
            <a:pPr marL="0" indent="0" algn="ctr">
              <a:buNone/>
            </a:pPr>
            <a:endParaRPr lang="es-CO" dirty="0" smtClean="0"/>
          </a:p>
          <a:p>
            <a:pPr marL="0" indent="0" algn="ctr">
              <a:buNone/>
            </a:pPr>
            <a:r>
              <a:rPr lang="es-CO" dirty="0" smtClean="0"/>
              <a:t>Ella </a:t>
            </a:r>
            <a:r>
              <a:rPr lang="es-CO" dirty="0"/>
              <a:t>dice en el </a:t>
            </a:r>
            <a:r>
              <a:rPr lang="es-CO" dirty="0">
                <a:solidFill>
                  <a:srgbClr val="FF0000"/>
                </a:solidFill>
              </a:rPr>
              <a:t>CS </a:t>
            </a:r>
            <a:r>
              <a:rPr lang="es-CO" dirty="0" smtClean="0">
                <a:solidFill>
                  <a:srgbClr val="FF0000"/>
                </a:solidFill>
              </a:rPr>
              <a:t>p 12 y 13</a:t>
            </a:r>
            <a:r>
              <a:rPr lang="es-CO" dirty="0">
                <a:solidFill>
                  <a:srgbClr val="FF0000"/>
                </a:solidFill>
              </a:rPr>
              <a:t>, p1</a:t>
            </a:r>
            <a:r>
              <a:rPr lang="es-CO" dirty="0"/>
              <a:t>: </a:t>
            </a:r>
            <a:r>
              <a:rPr lang="es-CO" dirty="0" smtClean="0"/>
              <a:t>«Por espacio de SEIS MIL AÑOS esa inteligencia maestra, después de haber sido la más alta entre los ángeles de Dios, no ha servido más que para el engaño y la mentira. Y en el conflicto final se emplearán contra el pueblo de Dios todos los recursos de la habilidad y sutilezas satánicas, y toda la crueldad desarrollada en esas luchas seculares. </a:t>
            </a:r>
          </a:p>
          <a:p>
            <a:pPr marL="0" indent="0" algn="ctr">
              <a:buNone/>
            </a:pPr>
            <a:r>
              <a:rPr lang="es-CO" b="1" dirty="0" smtClean="0">
                <a:latin typeface="Agency FB" pitchFamily="34" charset="0"/>
              </a:rPr>
              <a:t>Durante este tiempo de peligro los discípulos de Cristo tienen que dar al mundo la amonestación del segundo advenimiento del Señor; y un pueblo ha de ser preparado «sin mácula, y sin reprensión» para comparecer ante él a su venida</a:t>
            </a:r>
            <a:r>
              <a:rPr lang="es-CO" dirty="0" smtClean="0"/>
              <a:t>». </a:t>
            </a:r>
            <a:r>
              <a:rPr lang="es-CO" dirty="0" smtClean="0">
                <a:solidFill>
                  <a:srgbClr val="FF0000"/>
                </a:solidFill>
              </a:rPr>
              <a:t>(2 Pedro. 3.14). </a:t>
            </a:r>
            <a:r>
              <a:rPr lang="es-CO" dirty="0" smtClean="0"/>
              <a:t>«</a:t>
            </a:r>
            <a:r>
              <a:rPr lang="es-CO" b="1" u="sng" dirty="0" smtClean="0">
                <a:effectLst>
                  <a:outerShdw blurRad="38100" dist="38100" dir="2700000" algn="tl">
                    <a:srgbClr val="000000">
                      <a:alpha val="43137"/>
                    </a:srgbClr>
                  </a:outerShdw>
                </a:effectLst>
              </a:rPr>
              <a:t>MEDIANTE LA ILUMINACIÓN DEL ESPÍRITU SANTO</a:t>
            </a:r>
            <a:r>
              <a:rPr lang="es-CO" dirty="0" smtClean="0"/>
              <a:t>, </a:t>
            </a:r>
            <a:r>
              <a:rPr lang="es-CO" dirty="0"/>
              <a:t>las escenas de la lucha secular entre el bien y el mal fueron reveladas a quien escribe estas páginas</a:t>
            </a:r>
            <a:r>
              <a:rPr lang="es-CO" dirty="0" smtClean="0"/>
              <a:t>». </a:t>
            </a:r>
            <a:endParaRPr lang="es-CO" dirty="0"/>
          </a:p>
        </p:txBody>
      </p:sp>
    </p:spTree>
    <p:extLst>
      <p:ext uri="{BB962C8B-B14F-4D97-AF65-F5344CB8AC3E}">
        <p14:creationId xmlns:p14="http://schemas.microsoft.com/office/powerpoint/2010/main" val="230126188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29600" cy="6264696"/>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dirty="0" smtClean="0"/>
              <a:t>Noten que EGW dice: «</a:t>
            </a:r>
            <a:r>
              <a:rPr lang="es-CO" dirty="0" smtClean="0">
                <a:latin typeface="Agency FB" pitchFamily="34" charset="0"/>
              </a:rPr>
              <a:t>MEDIANTE </a:t>
            </a:r>
            <a:r>
              <a:rPr lang="es-CO" dirty="0">
                <a:latin typeface="Agency FB" pitchFamily="34" charset="0"/>
              </a:rPr>
              <a:t>LA ILUMINACIÓN DEL ESPÍRITU SANTO, las escenas de la lucha secular entre el bien y el mal fueron reveladas a quien escribe estas páginas</a:t>
            </a:r>
            <a:r>
              <a:rPr lang="es-CO" dirty="0" smtClean="0"/>
              <a:t>». Y lo 6000 años de pecado, ella los registró siete veces en el CS, y cada ves que escribía un libro, lo registraba. </a:t>
            </a:r>
            <a:r>
              <a:rPr lang="es-CO" dirty="0" smtClean="0">
                <a:solidFill>
                  <a:srgbClr val="FF0000"/>
                </a:solidFill>
              </a:rPr>
              <a:t>Ver el tema 640</a:t>
            </a:r>
            <a:r>
              <a:rPr lang="es-CO" dirty="0" smtClean="0"/>
              <a:t>. </a:t>
            </a:r>
          </a:p>
          <a:p>
            <a:pPr marL="400050" lvl="1" indent="0">
              <a:buNone/>
            </a:pPr>
            <a:endParaRPr lang="es-CO" dirty="0" smtClean="0"/>
          </a:p>
          <a:p>
            <a:pPr marL="400050" lvl="1" indent="0">
              <a:buNone/>
            </a:pPr>
            <a:r>
              <a:rPr lang="es-CO" dirty="0" smtClean="0"/>
              <a:t>Estos registros no eran simplemente para que estuvieran allí , </a:t>
            </a:r>
            <a:r>
              <a:rPr lang="es-CO" u="sng" dirty="0" smtClean="0"/>
              <a:t>sino para que ella los diera a conocer al mundo</a:t>
            </a:r>
            <a:r>
              <a:rPr lang="es-CO" dirty="0" smtClean="0"/>
              <a:t>.  Ella dice: “Aquí </a:t>
            </a:r>
            <a:r>
              <a:rPr lang="es-CO" dirty="0"/>
              <a:t>están mis  escritos; cuando me vaya ellos testificarán  por mí</a:t>
            </a:r>
            <a:r>
              <a:rPr lang="es-CO" dirty="0" smtClean="0"/>
              <a:t>”. Por tanto, después de su muerte ocurrida el 16 de Julio de 1915, los predicadores debían continuar con la testificación basados en sus escritos.</a:t>
            </a:r>
          </a:p>
          <a:p>
            <a:pPr marL="0" indent="0">
              <a:buNone/>
            </a:pPr>
            <a:endParaRPr lang="es-CO" dirty="0" smtClean="0"/>
          </a:p>
          <a:p>
            <a:pPr marL="0" indent="0">
              <a:buNone/>
            </a:pPr>
            <a:r>
              <a:rPr lang="es-CO" dirty="0" smtClean="0"/>
              <a:t>La pregunta es: ¿Estamos nosotros como iglesia, cumpliendo con este cometido? Pero algunos dicen: </a:t>
            </a:r>
            <a:r>
              <a:rPr lang="es-CO" b="1" dirty="0" smtClean="0"/>
              <a:t>¡no podemos predicar </a:t>
            </a:r>
            <a:r>
              <a:rPr lang="es-CO" b="1" dirty="0" smtClean="0"/>
              <a:t>sobre </a:t>
            </a:r>
            <a:r>
              <a:rPr lang="es-CO" b="1" dirty="0" smtClean="0"/>
              <a:t>los 6000 años de pecado, para no citar fechas</a:t>
            </a:r>
            <a:r>
              <a:rPr lang="es-CO" dirty="0" smtClean="0"/>
              <a:t>! Pero ¿Si ella los registró y los predicó una y otra ves, MEDIANTE LA ILUMINACIÓN DEL ESPÍRITU SANTO, Por qué no tenemos que hacerlo nosotros hoy? </a:t>
            </a:r>
          </a:p>
          <a:p>
            <a:pPr marL="0" indent="0">
              <a:buNone/>
            </a:pPr>
            <a:endParaRPr lang="es-CO" dirty="0"/>
          </a:p>
        </p:txBody>
      </p:sp>
    </p:spTree>
    <p:extLst>
      <p:ext uri="{BB962C8B-B14F-4D97-AF65-F5344CB8AC3E}">
        <p14:creationId xmlns:p14="http://schemas.microsoft.com/office/powerpoint/2010/main" val="383967821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736304"/>
          </a:xfrm>
        </p:spPr>
        <p:txBody>
          <a:bodyPr>
            <a:normAutofit/>
          </a:bodyPr>
          <a:lstStyle/>
          <a:p>
            <a:pPr marL="0" indent="0" algn="ctr">
              <a:buNone/>
            </a:pPr>
            <a:r>
              <a:rPr lang="es-CO" b="1" dirty="0" smtClean="0"/>
              <a:t>LA </a:t>
            </a:r>
            <a:r>
              <a:rPr lang="es-CO" b="1" dirty="0"/>
              <a:t>FECHA DEL CUMPLIMIENTO DE LOS 6000 AÑOS DE PECADO ESTÁ IMPLICITO EN </a:t>
            </a:r>
            <a:r>
              <a:rPr lang="es-CO" b="1" dirty="0" smtClean="0"/>
              <a:t>ELLOS</a:t>
            </a:r>
            <a:endParaRPr lang="es-CO" b="1" dirty="0"/>
          </a:p>
          <a:p>
            <a:pPr marL="0" indent="0">
              <a:buNone/>
            </a:pPr>
            <a:r>
              <a:rPr lang="es-CO" sz="2400" b="1" dirty="0" smtClean="0"/>
              <a:t> Comienzo                                        y                                                final</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807431"/>
            <a:ext cx="1368152" cy="1224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549" y="2869516"/>
            <a:ext cx="800100" cy="1224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a:off x="1547665" y="3001701"/>
            <a:ext cx="2796278" cy="48463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Cuatro mil años</a:t>
            </a:r>
            <a:endParaRPr lang="es-CO" b="1" dirty="0"/>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2510" y="2831577"/>
            <a:ext cx="1296144" cy="1224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271976" y="2480043"/>
            <a:ext cx="899053" cy="369332"/>
          </a:xfrm>
          <a:prstGeom prst="rect">
            <a:avLst/>
          </a:prstGeom>
        </p:spPr>
        <p:txBody>
          <a:bodyPr wrap="square">
            <a:spAutoFit/>
          </a:bodyPr>
          <a:lstStyle/>
          <a:p>
            <a:r>
              <a:rPr lang="es-CO" b="1" dirty="0"/>
              <a:t>Año 31</a:t>
            </a:r>
          </a:p>
        </p:txBody>
      </p:sp>
      <p:sp>
        <p:nvSpPr>
          <p:cNvPr id="6" name="5 Rectángulo"/>
          <p:cNvSpPr/>
          <p:nvPr/>
        </p:nvSpPr>
        <p:spPr>
          <a:xfrm>
            <a:off x="1758581" y="3486333"/>
            <a:ext cx="2693021" cy="830997"/>
          </a:xfrm>
          <a:prstGeom prst="rect">
            <a:avLst/>
          </a:prstGeom>
        </p:spPr>
        <p:txBody>
          <a:bodyPr wrap="square">
            <a:spAutoFit/>
          </a:bodyPr>
          <a:lstStyle/>
          <a:p>
            <a:pPr algn="ctr"/>
            <a:r>
              <a:rPr lang="es-CO" sz="1600" b="1" dirty="0" smtClean="0"/>
              <a:t>«A la mitad de la semana, hará cesar el sacrificio y la ofrenda» </a:t>
            </a:r>
            <a:r>
              <a:rPr lang="es-CO" sz="1600" b="1" dirty="0" smtClean="0">
                <a:solidFill>
                  <a:srgbClr val="FF0000"/>
                </a:solidFill>
              </a:rPr>
              <a:t>(Dan.9:27).</a:t>
            </a:r>
          </a:p>
        </p:txBody>
      </p:sp>
      <p:sp>
        <p:nvSpPr>
          <p:cNvPr id="7" name="6 Flecha derecha"/>
          <p:cNvSpPr/>
          <p:nvPr/>
        </p:nvSpPr>
        <p:spPr>
          <a:xfrm>
            <a:off x="5189480" y="2996952"/>
            <a:ext cx="2563029" cy="48463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Dos mil años</a:t>
            </a:r>
            <a:endParaRPr lang="es-CO" b="1" dirty="0"/>
          </a:p>
        </p:txBody>
      </p:sp>
      <p:sp>
        <p:nvSpPr>
          <p:cNvPr id="9" name="8 Menos"/>
          <p:cNvSpPr/>
          <p:nvPr/>
        </p:nvSpPr>
        <p:spPr>
          <a:xfrm>
            <a:off x="-1188640" y="1628800"/>
            <a:ext cx="11449272" cy="1368152"/>
          </a:xfrm>
          <a:prstGeom prst="mathMinus">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t>S   e   i   s       m   i   l       a   ñ   o   s    d   e        p   e   c  a   d   </a:t>
            </a:r>
            <a:r>
              <a:rPr lang="es-CO" sz="2400" dirty="0" smtClean="0"/>
              <a:t>o</a:t>
            </a:r>
            <a:endParaRPr lang="es-CO" sz="2400" dirty="0"/>
          </a:p>
        </p:txBody>
      </p:sp>
      <p:sp>
        <p:nvSpPr>
          <p:cNvPr id="2" name="1 Rectángulo"/>
          <p:cNvSpPr/>
          <p:nvPr/>
        </p:nvSpPr>
        <p:spPr>
          <a:xfrm>
            <a:off x="75992" y="4616954"/>
            <a:ext cx="4393027" cy="2031325"/>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r"/>
            <a:r>
              <a:rPr lang="es-CO" dirty="0" smtClean="0"/>
              <a:t>«En el año 31 de J.C., tres años y medio después de su bautismo, nuestro Señor fue crucificado. Con el gran sacrificio ofrecido en el Calvario, terminó aquel sistema de ofrendas que  durante </a:t>
            </a:r>
            <a:r>
              <a:rPr lang="es-CO" b="1" dirty="0" smtClean="0"/>
              <a:t>CUATRO MIL AÑOS</a:t>
            </a:r>
            <a:r>
              <a:rPr lang="es-CO" dirty="0" smtClean="0"/>
              <a:t> había prefigurado al Cordero de Dios»</a:t>
            </a:r>
          </a:p>
          <a:p>
            <a:pPr algn="r"/>
            <a:r>
              <a:rPr lang="es-CO" dirty="0" smtClean="0"/>
              <a:t> </a:t>
            </a:r>
            <a:r>
              <a:rPr lang="es-CO" b="1" dirty="0">
                <a:solidFill>
                  <a:srgbClr val="FF0000"/>
                </a:solidFill>
              </a:rPr>
              <a:t>(</a:t>
            </a:r>
            <a:r>
              <a:rPr lang="es-CO" b="1" dirty="0" smtClean="0">
                <a:solidFill>
                  <a:srgbClr val="FF0000"/>
                </a:solidFill>
              </a:rPr>
              <a:t>CS </a:t>
            </a:r>
            <a:r>
              <a:rPr lang="es-CO" b="1" dirty="0">
                <a:solidFill>
                  <a:srgbClr val="FF0000"/>
                </a:solidFill>
              </a:rPr>
              <a:t>p 375 p </a:t>
            </a:r>
            <a:r>
              <a:rPr lang="es-CO" b="1" dirty="0" smtClean="0">
                <a:solidFill>
                  <a:srgbClr val="FF0000"/>
                </a:solidFill>
              </a:rPr>
              <a:t>3). </a:t>
            </a:r>
            <a:endParaRPr lang="es-CO" b="1" dirty="0">
              <a:solidFill>
                <a:srgbClr val="FF0000"/>
              </a:solidFill>
            </a:endParaRPr>
          </a:p>
        </p:txBody>
      </p:sp>
      <p:sp>
        <p:nvSpPr>
          <p:cNvPr id="11" name="10 Rectángulo"/>
          <p:cNvSpPr/>
          <p:nvPr/>
        </p:nvSpPr>
        <p:spPr>
          <a:xfrm>
            <a:off x="5143649" y="4572992"/>
            <a:ext cx="3913723" cy="2031325"/>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dirty="0"/>
              <a:t>«</a:t>
            </a:r>
            <a:r>
              <a:rPr lang="es-CO" dirty="0" smtClean="0"/>
              <a:t>Cristo, en medio de sus sufrimientos y del rechazo de que es objeto todos los días por parte de los hombres, observa a través de </a:t>
            </a:r>
            <a:r>
              <a:rPr lang="es-CO" b="1" dirty="0" smtClean="0"/>
              <a:t>DOS MIL AÑOS </a:t>
            </a:r>
            <a:r>
              <a:rPr lang="es-CO" dirty="0" smtClean="0"/>
              <a:t>a su iglesia que existirá  en los días finales, antes del fin de la historia de la tierra.  </a:t>
            </a:r>
          </a:p>
          <a:p>
            <a:r>
              <a:rPr lang="es-CO" b="1" dirty="0" smtClean="0">
                <a:solidFill>
                  <a:srgbClr val="FF0000"/>
                </a:solidFill>
              </a:rPr>
              <a:t>(MS t 3 p 18 p 3.</a:t>
            </a:r>
            <a:endParaRPr lang="es-CO" b="1" dirty="0">
              <a:solidFill>
                <a:srgbClr val="FF0000"/>
              </a:solidFill>
            </a:endParaRPr>
          </a:p>
        </p:txBody>
      </p:sp>
      <p:sp>
        <p:nvSpPr>
          <p:cNvPr id="8" name="7 Rectángulo"/>
          <p:cNvSpPr/>
          <p:nvPr/>
        </p:nvSpPr>
        <p:spPr>
          <a:xfrm>
            <a:off x="5143648" y="3403441"/>
            <a:ext cx="2740719" cy="1169551"/>
          </a:xfrm>
          <a:prstGeom prst="rect">
            <a:avLst/>
          </a:prstGeom>
        </p:spPr>
        <p:txBody>
          <a:bodyPr wrap="square">
            <a:spAutoFit/>
          </a:bodyPr>
          <a:lstStyle/>
          <a:p>
            <a:r>
              <a:rPr lang="es-CO" sz="1400" b="1" dirty="0"/>
              <a:t>¡Ay de los moradores de la tierra, y de la mar! porque el diablo ha descendido a vosotros, teniendo grande ira, sabiendo que tiene poco tiemp</a:t>
            </a:r>
            <a:r>
              <a:rPr lang="es-CO" sz="1200" b="1" dirty="0"/>
              <a:t>o</a:t>
            </a:r>
            <a:r>
              <a:rPr lang="es-CO" sz="1200" b="1" dirty="0" smtClean="0"/>
              <a:t>. </a:t>
            </a:r>
            <a:r>
              <a:rPr lang="es-CO" sz="1200" b="1" dirty="0" smtClean="0">
                <a:solidFill>
                  <a:srgbClr val="FF0000"/>
                </a:solidFill>
              </a:rPr>
              <a:t>Apoc.12.12</a:t>
            </a:r>
            <a:endParaRPr lang="es-CO" sz="1200" b="1" dirty="0">
              <a:solidFill>
                <a:srgbClr val="FF0000"/>
              </a:solidFill>
            </a:endParaRPr>
          </a:p>
        </p:txBody>
      </p:sp>
    </p:spTree>
    <p:extLst>
      <p:ext uri="{BB962C8B-B14F-4D97-AF65-F5344CB8AC3E}">
        <p14:creationId xmlns:p14="http://schemas.microsoft.com/office/powerpoint/2010/main" val="3056184794"/>
      </p:ext>
    </p:extLst>
  </p:cSld>
  <p:clrMapOvr>
    <a:masterClrMapping/>
  </p:clrMapOvr>
  <p:transition spd="slow">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b="1" dirty="0" smtClean="0"/>
              <a:t>Desde su bautismo hasta su muerte</a:t>
            </a:r>
            <a:br>
              <a:rPr lang="es-CO" b="1" dirty="0" smtClean="0"/>
            </a:br>
            <a:r>
              <a:rPr lang="es-CO" b="1" dirty="0" smtClean="0"/>
              <a:t> 3 y medio años</a:t>
            </a:r>
            <a:endParaRPr lang="es-CO" b="1" dirty="0"/>
          </a:p>
        </p:txBody>
      </p:sp>
      <p:sp>
        <p:nvSpPr>
          <p:cNvPr id="3" name="2 Marcador de contenido"/>
          <p:cNvSpPr>
            <a:spLocks noGrp="1"/>
          </p:cNvSpPr>
          <p:nvPr>
            <p:ph idx="1"/>
          </p:nvPr>
        </p:nvSpPr>
        <p:spPr>
          <a:xfrm>
            <a:off x="490476" y="5157192"/>
            <a:ext cx="8229600" cy="1556792"/>
          </a:xfrm>
          <a:solidFill>
            <a:schemeClr val="accent4">
              <a:lumMod val="20000"/>
              <a:lumOff val="80000"/>
            </a:schemeClr>
          </a:solidFill>
          <a:scene3d>
            <a:camera prst="orthographicFront"/>
            <a:lightRig rig="threePt" dir="t"/>
          </a:scene3d>
          <a:sp3d>
            <a:bevelT w="165100" prst="coolSlant"/>
          </a:sp3d>
        </p:spPr>
        <p:txBody>
          <a:bodyPr>
            <a:noAutofit/>
          </a:bodyPr>
          <a:lstStyle/>
          <a:p>
            <a:pPr marL="0" indent="0" algn="ctr">
              <a:buNone/>
            </a:pPr>
            <a:r>
              <a:rPr lang="es-CO" sz="2800" b="1" dirty="0" smtClean="0"/>
              <a:t>Pero lamentablemente dicen que estos son argumentos humanos, Sin embargo: ¡escrito está! </a:t>
            </a:r>
          </a:p>
          <a:p>
            <a:pPr marL="0" indent="0" algn="ctr">
              <a:buNone/>
            </a:pPr>
            <a:r>
              <a:rPr lang="es-CO" sz="2800" b="1" dirty="0" smtClean="0"/>
              <a:t>Y tal como esta escrito, así sucedió.</a:t>
            </a:r>
            <a:endParaRPr lang="es-CO" sz="28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970301"/>
            <a:ext cx="2376264" cy="232279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922837" y="2068642"/>
            <a:ext cx="3377355" cy="2554545"/>
          </a:xfrm>
          <a:prstGeom prst="rect">
            <a:avLst/>
          </a:prstGeom>
        </p:spPr>
        <p:txBody>
          <a:bodyPr wrap="square">
            <a:spAutoFit/>
          </a:bodyPr>
          <a:lstStyle/>
          <a:p>
            <a:pPr algn="ctr"/>
            <a:r>
              <a:rPr lang="es-CO" sz="3200" dirty="0" smtClean="0"/>
              <a:t>«A </a:t>
            </a:r>
            <a:r>
              <a:rPr lang="es-CO" sz="3200" dirty="0"/>
              <a:t>la mitad de la semana, hará cesar el sacrificio y la ofrenda» </a:t>
            </a:r>
            <a:r>
              <a:rPr lang="es-CO" sz="3200" b="1" dirty="0">
                <a:solidFill>
                  <a:srgbClr val="FF0000"/>
                </a:solidFill>
              </a:rPr>
              <a:t>(Dan.9:27</a:t>
            </a:r>
            <a:r>
              <a:rPr lang="es-CO" sz="3200" b="1" dirty="0" smtClean="0">
                <a:solidFill>
                  <a:srgbClr val="FF0000"/>
                </a:solidFill>
              </a:rPr>
              <a:t>)</a:t>
            </a:r>
            <a:endParaRPr lang="es-CO" sz="3200" b="1" dirty="0">
              <a:solidFill>
                <a:srgbClr val="FF0000"/>
              </a:solidFill>
            </a:endParaRP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1970300"/>
            <a:ext cx="2305130" cy="232151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39552" y="4291813"/>
            <a:ext cx="2376264" cy="707886"/>
          </a:xfrm>
          <a:prstGeom prst="rect">
            <a:avLst/>
          </a:prstGeom>
          <a:solidFill>
            <a:schemeClr val="accent2"/>
          </a:solidFill>
        </p:spPr>
        <p:txBody>
          <a:bodyPr wrap="square">
            <a:spAutoFit/>
          </a:bodyPr>
          <a:lstStyle/>
          <a:p>
            <a:r>
              <a:rPr lang="es-CO" sz="2000" b="1" dirty="0"/>
              <a:t>30 </a:t>
            </a:r>
            <a:r>
              <a:rPr lang="es-CO" sz="2000" b="1" dirty="0" smtClean="0"/>
              <a:t>años, en el año 27:  Luc.3:23.</a:t>
            </a:r>
            <a:endParaRPr lang="es-CO" sz="2000" b="1" dirty="0"/>
          </a:p>
        </p:txBody>
      </p:sp>
      <p:sp>
        <p:nvSpPr>
          <p:cNvPr id="6" name="5 Rectángulo"/>
          <p:cNvSpPr/>
          <p:nvPr/>
        </p:nvSpPr>
        <p:spPr>
          <a:xfrm>
            <a:off x="6311624" y="4291813"/>
            <a:ext cx="2306828" cy="707886"/>
          </a:xfrm>
          <a:prstGeom prst="rect">
            <a:avLst/>
          </a:prstGeom>
          <a:solidFill>
            <a:schemeClr val="accent2"/>
          </a:solidFill>
        </p:spPr>
        <p:txBody>
          <a:bodyPr wrap="square">
            <a:spAutoFit/>
          </a:bodyPr>
          <a:lstStyle/>
          <a:p>
            <a:r>
              <a:rPr lang="es-CO" sz="2000" b="1" dirty="0"/>
              <a:t>33y </a:t>
            </a:r>
            <a:r>
              <a:rPr lang="es-CO" sz="2000" b="1" dirty="0" smtClean="0"/>
              <a:t>medio, en el año 31:  Dan.9:27</a:t>
            </a:r>
            <a:endParaRPr lang="es-CO" sz="2000" b="1" dirty="0"/>
          </a:p>
        </p:txBody>
      </p:sp>
    </p:spTree>
    <p:extLst>
      <p:ext uri="{BB962C8B-B14F-4D97-AF65-F5344CB8AC3E}">
        <p14:creationId xmlns:p14="http://schemas.microsoft.com/office/powerpoint/2010/main" val="40358639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4800" b="1" dirty="0" smtClean="0"/>
              <a:t>Ejemplo: Un pagaré</a:t>
            </a:r>
            <a:endParaRPr lang="es-CO" sz="4800" b="1" dirty="0"/>
          </a:p>
        </p:txBody>
      </p:sp>
      <p:sp>
        <p:nvSpPr>
          <p:cNvPr id="4" name="3 Marcador de contenido"/>
          <p:cNvSpPr>
            <a:spLocks noGrp="1"/>
          </p:cNvSpPr>
          <p:nvPr>
            <p:ph idx="1"/>
          </p:nvPr>
        </p:nvSpPr>
        <p:spPr>
          <a:xfrm>
            <a:off x="457200" y="5589240"/>
            <a:ext cx="8229600" cy="1008112"/>
          </a:xfrm>
          <a:solidFill>
            <a:schemeClr val="accent4">
              <a:lumMod val="40000"/>
              <a:lumOff val="6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smtClean="0"/>
              <a:t>En el pagaré, está incluido la fecha de iniciación, y </a:t>
            </a:r>
            <a:r>
              <a:rPr lang="es-CO" dirty="0" smtClean="0"/>
              <a:t>el periodo de tiempo, por el cual se sabe el vencimiento.</a:t>
            </a:r>
            <a:r>
              <a:rPr lang="es-CO" dirty="0" smtClean="0"/>
              <a:t>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28788"/>
            <a:ext cx="8640960" cy="3716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derecha"/>
          <p:cNvSpPr/>
          <p:nvPr/>
        </p:nvSpPr>
        <p:spPr>
          <a:xfrm rot="2983500">
            <a:off x="4355940" y="1176420"/>
            <a:ext cx="1420840" cy="1209223"/>
          </a:xfrm>
          <a:prstGeom prst="rightArrow">
            <a:avLst/>
          </a:prstGeom>
          <a:solidFill>
            <a:srgbClr val="FF000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solidFill>
                  <a:schemeClr val="tx1"/>
                </a:solidFill>
              </a:rPr>
              <a:t>Fecha de iniciación</a:t>
            </a:r>
            <a:endParaRPr lang="es-CO" b="1" dirty="0">
              <a:solidFill>
                <a:schemeClr val="tx1"/>
              </a:solidFill>
            </a:endParaRPr>
          </a:p>
        </p:txBody>
      </p:sp>
      <p:sp>
        <p:nvSpPr>
          <p:cNvPr id="7" name="6 Flecha izquierda"/>
          <p:cNvSpPr/>
          <p:nvPr/>
        </p:nvSpPr>
        <p:spPr>
          <a:xfrm rot="1864898">
            <a:off x="7487071" y="3253142"/>
            <a:ext cx="1863190" cy="1309477"/>
          </a:xfrm>
          <a:prstGeom prst="leftArrow">
            <a:avLst/>
          </a:prstGeom>
          <a:solidFill>
            <a:srgbClr val="FF000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solidFill>
                  <a:schemeClr val="tx1"/>
                </a:solidFill>
              </a:rPr>
              <a:t>Fecha de vencimiento</a:t>
            </a:r>
            <a:endParaRPr lang="es-CO" b="1" dirty="0">
              <a:solidFill>
                <a:schemeClr val="tx1"/>
              </a:solidFill>
            </a:endParaRPr>
          </a:p>
        </p:txBody>
      </p:sp>
    </p:spTree>
    <p:extLst>
      <p:ext uri="{BB962C8B-B14F-4D97-AF65-F5344CB8AC3E}">
        <p14:creationId xmlns:p14="http://schemas.microsoft.com/office/powerpoint/2010/main" val="88869894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770984" cy="2808312"/>
          </a:xfrm>
          <a:solidFill>
            <a:schemeClr val="bg1"/>
          </a:solidFill>
        </p:spPr>
        <p:txBody>
          <a:bodyPr>
            <a:normAutofit fontScale="92500" lnSpcReduction="10000"/>
          </a:bodyPr>
          <a:lstStyle/>
          <a:p>
            <a:pPr marL="0" indent="0">
              <a:buNone/>
            </a:pPr>
            <a:endParaRPr lang="es-CO" dirty="0" smtClean="0"/>
          </a:p>
          <a:p>
            <a:pPr marL="0" indent="0">
              <a:buNone/>
            </a:pPr>
            <a:r>
              <a:rPr lang="es-CO" dirty="0" smtClean="0"/>
              <a:t>EGW dice en </a:t>
            </a:r>
            <a:r>
              <a:rPr lang="es-CO" dirty="0"/>
              <a:t>el </a:t>
            </a:r>
            <a:r>
              <a:rPr lang="es-CO" dirty="0">
                <a:solidFill>
                  <a:srgbClr val="FF0000"/>
                </a:solidFill>
              </a:rPr>
              <a:t>CS p 572, p 1</a:t>
            </a:r>
            <a:r>
              <a:rPr lang="es-CO" dirty="0"/>
              <a:t>. </a:t>
            </a:r>
            <a:r>
              <a:rPr lang="es-CO" dirty="0" smtClean="0"/>
              <a:t>después de recibir la visión: «</a:t>
            </a:r>
            <a:r>
              <a:rPr lang="es-CO" dirty="0" smtClean="0">
                <a:latin typeface="Agency FB" pitchFamily="34" charset="0"/>
              </a:rPr>
              <a:t>La gran controversia (o conflicto) entre Cristo y Satanás, sostenida desde hace cerca de SEIS MIL AÑOS, está por </a:t>
            </a:r>
            <a:r>
              <a:rPr lang="es-CO" b="1" u="sng" dirty="0" smtClean="0">
                <a:latin typeface="Agency FB" pitchFamily="34" charset="0"/>
              </a:rPr>
              <a:t>terminar</a:t>
            </a:r>
            <a:r>
              <a:rPr lang="es-CO" dirty="0" smtClean="0"/>
              <a:t>». </a:t>
            </a:r>
          </a:p>
          <a:p>
            <a:pPr marL="0" indent="0">
              <a:buNone/>
            </a:pP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76672"/>
            <a:ext cx="2694806" cy="302433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55576" y="3789040"/>
            <a:ext cx="7704856" cy="267765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800" dirty="0" smtClean="0"/>
              <a:t>Según dice EGW, los </a:t>
            </a:r>
            <a:r>
              <a:rPr lang="es-CO" sz="2800" dirty="0"/>
              <a:t>primeros 4000 </a:t>
            </a:r>
            <a:r>
              <a:rPr lang="es-CO" sz="2800" dirty="0" smtClean="0"/>
              <a:t>años se </a:t>
            </a:r>
            <a:r>
              <a:rPr lang="es-CO" sz="2800" dirty="0"/>
              <a:t>cumplieron en el año 31, </a:t>
            </a:r>
            <a:r>
              <a:rPr lang="es-CO" sz="2800" dirty="0" smtClean="0"/>
              <a:t>con la muerte de Cristo, y </a:t>
            </a:r>
            <a:r>
              <a:rPr lang="es-CO" sz="2800" dirty="0"/>
              <a:t>los últimos 2000 años que están implícitos allí, corresponden a «</a:t>
            </a:r>
            <a:r>
              <a:rPr lang="es-CO" sz="2800" dirty="0">
                <a:latin typeface="Agency FB" pitchFamily="34" charset="0"/>
              </a:rPr>
              <a:t>los días finales, antes del fin de la historia de la tierra</a:t>
            </a:r>
            <a:r>
              <a:rPr lang="es-CO" sz="2800" dirty="0"/>
              <a:t>», cuyo cumplimiento es en el año 2031. </a:t>
            </a:r>
            <a:r>
              <a:rPr lang="es-CO" sz="2800" dirty="0" smtClean="0"/>
              <a:t> 31+ 2000 =2031.     4000 + 2000 = </a:t>
            </a:r>
            <a:r>
              <a:rPr lang="es-CO" sz="2800" dirty="0" smtClean="0"/>
              <a:t>6000 años.</a:t>
            </a:r>
            <a:endParaRPr lang="es-CO" sz="2800" dirty="0"/>
          </a:p>
        </p:txBody>
      </p:sp>
    </p:spTree>
    <p:extLst>
      <p:ext uri="{BB962C8B-B14F-4D97-AF65-F5344CB8AC3E}">
        <p14:creationId xmlns:p14="http://schemas.microsoft.com/office/powerpoint/2010/main" val="146495161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544616"/>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smtClean="0"/>
              <a:t>Por ende, aquí nadie está poniendo fechas, esta hecha la puso el mismo Dios desde la creación del mundo, cuando creó la semana literal, solamente que no se nos había sido revelada todavía. </a:t>
            </a:r>
          </a:p>
          <a:p>
            <a:pPr marL="0" indent="0" algn="ctr">
              <a:buNone/>
            </a:pPr>
            <a:endParaRPr lang="es-CO" dirty="0" smtClean="0"/>
          </a:p>
          <a:p>
            <a:pPr marL="0" indent="0" algn="ctr">
              <a:buNone/>
            </a:pPr>
            <a:r>
              <a:rPr lang="es-CO" dirty="0" smtClean="0"/>
              <a:t>«</a:t>
            </a:r>
            <a:r>
              <a:rPr lang="es-CO" dirty="0" smtClean="0">
                <a:latin typeface="Agency FB" pitchFamily="34" charset="0"/>
              </a:rPr>
              <a:t>Si </a:t>
            </a:r>
            <a:r>
              <a:rPr lang="es-CO" dirty="0">
                <a:latin typeface="Agency FB" pitchFamily="34" charset="0"/>
              </a:rPr>
              <a:t>trabajáis como Cristo quiere que sus discípulos trabajen y ganen almas para él, sentiréis la necesidad de una experiencia más profunda y </a:t>
            </a:r>
            <a:r>
              <a:rPr lang="es-CO" dirty="0" smtClean="0">
                <a:latin typeface="Agency FB" pitchFamily="34" charset="0"/>
              </a:rPr>
              <a:t>un </a:t>
            </a:r>
            <a:r>
              <a:rPr lang="es-CO" dirty="0">
                <a:latin typeface="Agency FB" pitchFamily="34" charset="0"/>
              </a:rPr>
              <a:t>conocimiento mayor de las cosas divinas y tendréis hambre y sed de justicia. Imploraréis a Dios y vuestra fe se fortalecerá, y vuestra alma beberá corrientes más profundas de la fuente de salvación. </a:t>
            </a:r>
            <a:r>
              <a:rPr lang="es-CO" b="1" u="sng" dirty="0">
                <a:latin typeface="Agency FB" pitchFamily="34" charset="0"/>
              </a:rPr>
              <a:t>El encontrar sufrimientos y oposición os llevará a la Biblia y a la oración</a:t>
            </a:r>
            <a:r>
              <a:rPr lang="es-CO" b="1" dirty="0">
                <a:latin typeface="Agency FB" pitchFamily="34" charset="0"/>
              </a:rPr>
              <a:t>.</a:t>
            </a:r>
            <a:r>
              <a:rPr lang="es-CO" dirty="0">
                <a:latin typeface="Agency FB" pitchFamily="34" charset="0"/>
              </a:rPr>
              <a:t> Creceréis en la gracia y el conocimiento de Cristo y desarrollaréis una rica experiencia </a:t>
            </a:r>
            <a:r>
              <a:rPr lang="es-CO" dirty="0" smtClean="0">
                <a:latin typeface="Agency FB" pitchFamily="34" charset="0"/>
              </a:rPr>
              <a:t>cristiana</a:t>
            </a:r>
            <a:r>
              <a:rPr lang="es-CO" dirty="0" smtClean="0"/>
              <a:t>» </a:t>
            </a:r>
          </a:p>
          <a:p>
            <a:pPr marL="0" indent="0" algn="ctr">
              <a:buNone/>
            </a:pPr>
            <a:r>
              <a:rPr lang="es-CO" dirty="0" smtClean="0">
                <a:solidFill>
                  <a:srgbClr val="FF0000"/>
                </a:solidFill>
              </a:rPr>
              <a:t>Camino a Cristo p 80, p 1. </a:t>
            </a:r>
            <a:endParaRPr lang="es-CO" dirty="0">
              <a:solidFill>
                <a:srgbClr val="FF0000"/>
              </a:solidFill>
            </a:endParaRPr>
          </a:p>
        </p:txBody>
      </p:sp>
    </p:spTree>
    <p:extLst>
      <p:ext uri="{BB962C8B-B14F-4D97-AF65-F5344CB8AC3E}">
        <p14:creationId xmlns:p14="http://schemas.microsoft.com/office/powerpoint/2010/main" val="10243625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¿Y la segunda venida de Cristo cuando será?</a:t>
            </a:r>
            <a:endParaRPr lang="es-CO" b="1" dirty="0"/>
          </a:p>
        </p:txBody>
      </p:sp>
      <p:sp>
        <p:nvSpPr>
          <p:cNvPr id="3" name="2 Marcador de contenido"/>
          <p:cNvSpPr>
            <a:spLocks noGrp="1"/>
          </p:cNvSpPr>
          <p:nvPr>
            <p:ph idx="1"/>
          </p:nvPr>
        </p:nvSpPr>
        <p:spPr>
          <a:xfrm>
            <a:off x="457200" y="1600200"/>
            <a:ext cx="8229600" cy="4997152"/>
          </a:xfrm>
          <a:solidFill>
            <a:schemeClr val="accent4">
              <a:lumMod val="20000"/>
              <a:lumOff val="80000"/>
            </a:schemeClr>
          </a:solidFill>
          <a:scene3d>
            <a:camera prst="orthographicFront"/>
            <a:lightRig rig="threePt" dir="t"/>
          </a:scene3d>
          <a:sp3d>
            <a:bevelT w="165100" prst="coolSlant"/>
          </a:sp3d>
        </p:spPr>
        <p:txBody>
          <a:bodyPr>
            <a:normAutofit fontScale="62500" lnSpcReduction="20000"/>
          </a:bodyPr>
          <a:lstStyle/>
          <a:p>
            <a:pPr marL="0" indent="0" algn="ctr">
              <a:buNone/>
            </a:pPr>
            <a:r>
              <a:rPr lang="es-CO" b="1" dirty="0" smtClean="0">
                <a:solidFill>
                  <a:srgbClr val="FF0000"/>
                </a:solidFill>
              </a:rPr>
              <a:t>Mateo 24:36.</a:t>
            </a:r>
          </a:p>
          <a:p>
            <a:pPr marL="0" indent="0" algn="ctr">
              <a:buNone/>
            </a:pPr>
            <a:r>
              <a:rPr lang="es-CO" dirty="0"/>
              <a:t> </a:t>
            </a:r>
            <a:r>
              <a:rPr lang="es-CO" dirty="0" smtClean="0"/>
              <a:t>«</a:t>
            </a:r>
            <a:r>
              <a:rPr lang="es-CO" dirty="0" smtClean="0">
                <a:latin typeface="Agency FB" pitchFamily="34" charset="0"/>
              </a:rPr>
              <a:t>Mas </a:t>
            </a:r>
            <a:r>
              <a:rPr lang="es-CO" dirty="0">
                <a:latin typeface="Agency FB" pitchFamily="34" charset="0"/>
              </a:rPr>
              <a:t>del día o hora, nadie lo sabe, ni aun los ángeles de los cielos, sino mi Padre </a:t>
            </a:r>
            <a:r>
              <a:rPr lang="es-CO" dirty="0" smtClean="0">
                <a:latin typeface="Agency FB" pitchFamily="34" charset="0"/>
              </a:rPr>
              <a:t>solo</a:t>
            </a:r>
            <a:r>
              <a:rPr lang="es-CO" dirty="0" smtClean="0"/>
              <a:t>».</a:t>
            </a:r>
          </a:p>
          <a:p>
            <a:pPr marL="0" indent="0" algn="ctr">
              <a:buNone/>
            </a:pPr>
            <a:endParaRPr lang="es-CO" dirty="0" smtClean="0"/>
          </a:p>
          <a:p>
            <a:pPr marL="0" indent="0" algn="ctr">
              <a:buNone/>
            </a:pPr>
            <a:r>
              <a:rPr lang="es-CO" b="1" dirty="0" smtClean="0">
                <a:solidFill>
                  <a:srgbClr val="FF0000"/>
                </a:solidFill>
              </a:rPr>
              <a:t>Mateo 24:32</a:t>
            </a:r>
            <a:r>
              <a:rPr lang="es-CO" dirty="0" smtClean="0"/>
              <a:t>.</a:t>
            </a:r>
          </a:p>
          <a:p>
            <a:pPr marL="0" indent="0" algn="ctr">
              <a:buNone/>
            </a:pPr>
            <a:r>
              <a:rPr lang="es-CO" dirty="0"/>
              <a:t> </a:t>
            </a:r>
            <a:r>
              <a:rPr lang="es-CO" dirty="0" smtClean="0"/>
              <a:t>«</a:t>
            </a:r>
            <a:r>
              <a:rPr lang="es-CO" dirty="0" smtClean="0">
                <a:latin typeface="Agency FB" pitchFamily="34" charset="0"/>
              </a:rPr>
              <a:t>Y </a:t>
            </a:r>
            <a:r>
              <a:rPr lang="es-CO" dirty="0">
                <a:latin typeface="Agency FB" pitchFamily="34" charset="0"/>
              </a:rPr>
              <a:t>si aquellos </a:t>
            </a:r>
            <a:r>
              <a:rPr lang="es-CO" dirty="0" smtClean="0">
                <a:latin typeface="Agency FB" pitchFamily="34" charset="0"/>
              </a:rPr>
              <a:t>días </a:t>
            </a:r>
            <a:r>
              <a:rPr lang="es-CO" dirty="0">
                <a:latin typeface="Agency FB" pitchFamily="34" charset="0"/>
              </a:rPr>
              <a:t>no fuesen acortados, ninguna carne sería salva; mas por causa de los escogidos, </a:t>
            </a:r>
            <a:r>
              <a:rPr lang="es-CO" u="sng" dirty="0" smtClean="0">
                <a:latin typeface="Agency FB" pitchFamily="34" charset="0"/>
              </a:rPr>
              <a:t>AQUELLOS DÍAS SERÁN ACORTADOS</a:t>
            </a:r>
            <a:r>
              <a:rPr lang="es-CO" dirty="0" smtClean="0"/>
              <a:t>».</a:t>
            </a:r>
          </a:p>
          <a:p>
            <a:pPr marL="0" indent="0" algn="ctr">
              <a:buNone/>
            </a:pPr>
            <a:endParaRPr lang="es-CO" dirty="0" smtClean="0"/>
          </a:p>
          <a:p>
            <a:pPr marL="0" indent="0" algn="ctr">
              <a:buNone/>
            </a:pPr>
            <a:r>
              <a:rPr lang="es-CO" dirty="0"/>
              <a:t>N</a:t>
            </a:r>
            <a:r>
              <a:rPr lang="es-CO" dirty="0" smtClean="0"/>
              <a:t>oten que aunque la culminación de los 6000 años de pecado, tiene relación con la 2 VC, el 2031 es solamente la referencia</a:t>
            </a:r>
            <a:r>
              <a:rPr lang="es-CO" dirty="0"/>
              <a:t> </a:t>
            </a:r>
            <a:r>
              <a:rPr lang="es-CO" dirty="0" smtClean="0"/>
              <a:t>de la culminación de los 6000 años de pecado, y según las palabras de Cristo, aquellos días serán ACORTADOS, «por causa de los escogidos», ¿Cuántos días?, nadie lo sabe, solamente se revelará a los 144000 en su momento.</a:t>
            </a:r>
          </a:p>
          <a:p>
            <a:pPr marL="0" indent="0" algn="ctr">
              <a:buNone/>
            </a:pPr>
            <a:endParaRPr lang="es-CO" dirty="0"/>
          </a:p>
          <a:p>
            <a:pPr marL="0" indent="0" algn="ctr">
              <a:buNone/>
            </a:pPr>
            <a:r>
              <a:rPr lang="es-CO" dirty="0" smtClean="0"/>
              <a:t>«Pronto </a:t>
            </a:r>
            <a:r>
              <a:rPr lang="es-CO" dirty="0"/>
              <a:t>oímos la voz de Dios, semejante al ruido de muchas aguas, que nos anunció el </a:t>
            </a:r>
            <a:r>
              <a:rPr lang="es-CO" b="1" u="sng" dirty="0"/>
              <a:t>día y la hora de la venida de </a:t>
            </a:r>
            <a:r>
              <a:rPr lang="es-CO" b="1" u="sng" dirty="0" smtClean="0"/>
              <a:t>Jesús</a:t>
            </a:r>
            <a:r>
              <a:rPr lang="es-CO" dirty="0" smtClean="0"/>
              <a:t>». </a:t>
            </a:r>
          </a:p>
          <a:p>
            <a:pPr marL="0" indent="0" algn="ctr">
              <a:buNone/>
            </a:pPr>
            <a:r>
              <a:rPr lang="es-CO" b="1" dirty="0" smtClean="0">
                <a:solidFill>
                  <a:srgbClr val="FF0000"/>
                </a:solidFill>
              </a:rPr>
              <a:t>NOTAS </a:t>
            </a:r>
            <a:r>
              <a:rPr lang="es-CO" b="1" dirty="0">
                <a:solidFill>
                  <a:srgbClr val="FF0000"/>
                </a:solidFill>
              </a:rPr>
              <a:t>BIOGRÁFICAS DE ELENA G. DE WHITE </a:t>
            </a:r>
          </a:p>
          <a:p>
            <a:pPr marL="0" indent="0" algn="ctr">
              <a:buNone/>
            </a:pPr>
            <a:r>
              <a:rPr lang="es-CO" b="1" dirty="0">
                <a:solidFill>
                  <a:srgbClr val="FF0000"/>
                </a:solidFill>
              </a:rPr>
              <a:t>CAPÍTULO</a:t>
            </a:r>
            <a:r>
              <a:rPr lang="es-CO" b="1" dirty="0" smtClean="0">
                <a:solidFill>
                  <a:srgbClr val="FF0000"/>
                </a:solidFill>
              </a:rPr>
              <a:t>:  </a:t>
            </a:r>
            <a:r>
              <a:rPr lang="es-CO" b="1" dirty="0">
                <a:solidFill>
                  <a:srgbClr val="FF0000"/>
                </a:solidFill>
              </a:rPr>
              <a:t>7. Mi Primera Visión </a:t>
            </a:r>
          </a:p>
          <a:p>
            <a:endParaRPr lang="es-CO" b="1" dirty="0">
              <a:solidFill>
                <a:srgbClr val="FF0000"/>
              </a:solidFill>
            </a:endParaRPr>
          </a:p>
        </p:txBody>
      </p:sp>
    </p:spTree>
    <p:extLst>
      <p:ext uri="{BB962C8B-B14F-4D97-AF65-F5344CB8AC3E}">
        <p14:creationId xmlns:p14="http://schemas.microsoft.com/office/powerpoint/2010/main" val="26571006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264696"/>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lgn="ctr">
              <a:buNone/>
            </a:pPr>
            <a:endParaRPr lang="es-CO" dirty="0" smtClean="0"/>
          </a:p>
          <a:p>
            <a:pPr marL="0" indent="0" algn="ctr">
              <a:buNone/>
            </a:pPr>
            <a:r>
              <a:rPr lang="es-CO" dirty="0" smtClean="0"/>
              <a:t>La oposición que surge hoy por la predicación de este mensaje, es semejante a la forma como recibió el pueblo de Israel a </a:t>
            </a:r>
            <a:r>
              <a:rPr lang="es-CO" dirty="0"/>
              <a:t>Su Salvador: «A lo suyo vino; y los suyos no le </a:t>
            </a:r>
            <a:r>
              <a:rPr lang="es-CO" dirty="0" smtClean="0"/>
              <a:t>recibieron».</a:t>
            </a:r>
          </a:p>
          <a:p>
            <a:pPr marL="0" indent="0" algn="ctr">
              <a:buNone/>
            </a:pPr>
            <a:r>
              <a:rPr lang="es-CO" dirty="0" smtClean="0"/>
              <a:t> </a:t>
            </a:r>
            <a:r>
              <a:rPr lang="es-CO" dirty="0" smtClean="0">
                <a:solidFill>
                  <a:srgbClr val="FF0000"/>
                </a:solidFill>
              </a:rPr>
              <a:t>(Juan 1:11).</a:t>
            </a:r>
          </a:p>
          <a:p>
            <a:pPr marL="0" indent="0" algn="ctr">
              <a:buNone/>
            </a:pPr>
            <a:endParaRPr lang="es-CO" dirty="0" smtClean="0"/>
          </a:p>
          <a:p>
            <a:pPr marL="0" indent="0" algn="ctr">
              <a:buNone/>
            </a:pPr>
            <a:r>
              <a:rPr lang="es-CO" dirty="0" smtClean="0"/>
              <a:t>Los lideres religiosos del pueblo deberían saber cuando Cristo vendría y advertir al pueblo, pero en lugar de hacerlo fueron los primeros y más acérrimos opositores.</a:t>
            </a:r>
          </a:p>
          <a:p>
            <a:pPr marL="0" indent="0" algn="ctr">
              <a:buNone/>
            </a:pPr>
            <a:endParaRPr lang="es-CO" dirty="0" smtClean="0"/>
          </a:p>
          <a:p>
            <a:pPr marL="0" indent="0" algn="ctr">
              <a:buNone/>
            </a:pPr>
            <a:r>
              <a:rPr lang="es-CO" dirty="0" smtClean="0"/>
              <a:t>Miqueas 5.2, </a:t>
            </a:r>
            <a:r>
              <a:rPr lang="es-CO" dirty="0" smtClean="0">
                <a:solidFill>
                  <a:srgbClr val="FF0000"/>
                </a:solidFill>
              </a:rPr>
              <a:t>anunciaba el lugar de su nacimiento.</a:t>
            </a:r>
          </a:p>
          <a:p>
            <a:pPr marL="0" indent="0" algn="ctr">
              <a:buNone/>
            </a:pPr>
            <a:r>
              <a:rPr lang="es-CO" dirty="0" smtClean="0"/>
              <a:t>Daniel 9:25, </a:t>
            </a:r>
            <a:r>
              <a:rPr lang="es-CO" dirty="0" smtClean="0">
                <a:solidFill>
                  <a:srgbClr val="FF0000"/>
                </a:solidFill>
              </a:rPr>
              <a:t>especificaba </a:t>
            </a:r>
            <a:r>
              <a:rPr lang="es-CO" dirty="0">
                <a:solidFill>
                  <a:srgbClr val="FF0000"/>
                </a:solidFill>
              </a:rPr>
              <a:t>el tiempo de su advenimiento</a:t>
            </a:r>
            <a:r>
              <a:rPr lang="es-CO" dirty="0" smtClean="0">
                <a:solidFill>
                  <a:srgbClr val="FF0000"/>
                </a:solidFill>
              </a:rPr>
              <a:t>.</a:t>
            </a:r>
          </a:p>
          <a:p>
            <a:pPr marL="0" indent="0" algn="ctr">
              <a:buNone/>
            </a:pPr>
            <a:r>
              <a:rPr lang="es-CO" dirty="0" smtClean="0"/>
              <a:t>Isaías 7:14, </a:t>
            </a:r>
            <a:r>
              <a:rPr lang="es-CO" dirty="0" smtClean="0">
                <a:solidFill>
                  <a:srgbClr val="FF0000"/>
                </a:solidFill>
              </a:rPr>
              <a:t>decía quien sería su madre, y su nombre., Jesús. </a:t>
            </a:r>
          </a:p>
          <a:p>
            <a:pPr marL="0" indent="0" algn="ctr">
              <a:buNone/>
            </a:pPr>
            <a:endParaRPr lang="es-CO" dirty="0" smtClean="0"/>
          </a:p>
        </p:txBody>
      </p:sp>
    </p:spTree>
    <p:extLst>
      <p:ext uri="{BB962C8B-B14F-4D97-AF65-F5344CB8AC3E}">
        <p14:creationId xmlns:p14="http://schemas.microsoft.com/office/powerpoint/2010/main" val="224341393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a:scene3d>
            <a:camera prst="orthographicFront"/>
            <a:lightRig rig="threePt" dir="t"/>
          </a:scene3d>
          <a:sp3d>
            <a:bevelT prst="angle"/>
          </a:sp3d>
        </p:spPr>
        <p:txBody>
          <a:bodyPr>
            <a:normAutofit fontScale="85000" lnSpcReduction="20000"/>
          </a:bodyPr>
          <a:lstStyle/>
          <a:p>
            <a:pPr marL="0" indent="0">
              <a:buNone/>
            </a:pPr>
            <a:r>
              <a:rPr lang="es-CO" dirty="0"/>
              <a:t>EGW dice con referencia a lo que sucedió poco antes del 22 de Octubre de 1844: «Los ángeles de Dios observaban con el más profundo interés el resultado de la amonestación. </a:t>
            </a:r>
            <a:endParaRPr lang="es-CO" dirty="0" smtClean="0"/>
          </a:p>
          <a:p>
            <a:pPr marL="400050" lvl="1" indent="0">
              <a:buNone/>
            </a:pPr>
            <a:endParaRPr lang="es-CO" dirty="0" smtClean="0">
              <a:solidFill>
                <a:srgbClr val="FF0000"/>
              </a:solidFill>
            </a:endParaRPr>
          </a:p>
          <a:p>
            <a:pPr marL="400050" lvl="1" indent="0">
              <a:buNone/>
            </a:pPr>
            <a:r>
              <a:rPr lang="es-CO" dirty="0" smtClean="0">
                <a:solidFill>
                  <a:srgbClr val="FF0000"/>
                </a:solidFill>
              </a:rPr>
              <a:t>Cuando </a:t>
            </a:r>
            <a:r>
              <a:rPr lang="es-CO" dirty="0">
                <a:solidFill>
                  <a:srgbClr val="FF0000"/>
                </a:solidFill>
              </a:rPr>
              <a:t>las iglesia rechazaban el mensaje, los ángeles se retiraban con tristeza. Sin embargo, eran muchos los que no habían sido probados con respecto a la verdad del advenimiento. Muchos se dejaron descarriar por maridos, esposas, padres o hijos, y se les hizo creer que era </a:t>
            </a:r>
            <a:r>
              <a:rPr lang="es-CO" b="1" u="sng" dirty="0">
                <a:solidFill>
                  <a:srgbClr val="FF0000"/>
                </a:solidFill>
              </a:rPr>
              <a:t>PECADO</a:t>
            </a:r>
            <a:r>
              <a:rPr lang="es-CO" dirty="0">
                <a:solidFill>
                  <a:srgbClr val="FF0000"/>
                </a:solidFill>
              </a:rPr>
              <a:t> prestar siquiera oídos a las herejías enseñadas por los adventistas. </a:t>
            </a:r>
            <a:r>
              <a:rPr lang="es-CO" dirty="0" smtClean="0"/>
              <a:t>Nota: Pero de parte de Dios, los ángeles nunca dijeron que predicar o creer en este mensaje fuera pecado, lo mismo que ahora.  </a:t>
            </a:r>
          </a:p>
          <a:p>
            <a:pPr marL="0" indent="0">
              <a:buNone/>
            </a:pPr>
            <a:endParaRPr lang="es-CO" dirty="0" smtClean="0"/>
          </a:p>
          <a:p>
            <a:pPr marL="0" indent="0">
              <a:buNone/>
            </a:pPr>
            <a:r>
              <a:rPr lang="es-CO" dirty="0" smtClean="0"/>
              <a:t>(Por el contrario), Los </a:t>
            </a:r>
            <a:r>
              <a:rPr lang="es-CO" dirty="0"/>
              <a:t>ángeles recibieron orden de velar fielmente sobre esas almas, </a:t>
            </a:r>
            <a:r>
              <a:rPr lang="es-CO" dirty="0" smtClean="0"/>
              <a:t>(el remanente), pues </a:t>
            </a:r>
            <a:r>
              <a:rPr lang="es-CO" dirty="0"/>
              <a:t>otra luz había de brillar aún sobre ellas desde el trono de </a:t>
            </a:r>
            <a:r>
              <a:rPr lang="es-CO" dirty="0" smtClean="0"/>
              <a:t>Dios.</a:t>
            </a:r>
            <a:endParaRPr lang="es-CO" dirty="0"/>
          </a:p>
          <a:p>
            <a:endParaRPr lang="es-CO" dirty="0"/>
          </a:p>
        </p:txBody>
      </p:sp>
    </p:spTree>
    <p:extLst>
      <p:ext uri="{BB962C8B-B14F-4D97-AF65-F5344CB8AC3E}">
        <p14:creationId xmlns:p14="http://schemas.microsoft.com/office/powerpoint/2010/main" val="268967556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2"/>
          </a:solidFill>
          <a:scene3d>
            <a:camera prst="orthographicFront"/>
            <a:lightRig rig="threePt" dir="t"/>
          </a:scene3d>
          <a:sp3d>
            <a:bevelT w="165100" prst="coolSlant"/>
          </a:sp3d>
        </p:spPr>
        <p:txBody>
          <a:bodyPr>
            <a:normAutofit fontScale="85000" lnSpcReduction="20000"/>
          </a:bodyPr>
          <a:lstStyle/>
          <a:p>
            <a:pPr marL="0" indent="0">
              <a:buNone/>
            </a:pPr>
            <a:r>
              <a:rPr lang="es-CO" dirty="0" smtClean="0"/>
              <a:t>Lo que se nota aquí según lo describe EGW, es que Dios no respaldó la decisión de las iglesias que existían en ese tiempo concerniente a expulsar de su feligresía a los miembros que aceptaran el mensaje de Miller, referente a que Cristo vendría el 22 de Octubre de 1844. y que en consecuencia se habían preparado para encontrarse con su Salvador, se demuestra por el hecho de que:</a:t>
            </a:r>
          </a:p>
          <a:p>
            <a:pPr marL="0" indent="0">
              <a:buNone/>
            </a:pPr>
            <a:endParaRPr lang="es-CO" dirty="0" smtClean="0"/>
          </a:p>
          <a:p>
            <a:pPr marL="0" indent="0">
              <a:buNone/>
            </a:pPr>
            <a:r>
              <a:rPr lang="es-CO" dirty="0" smtClean="0"/>
              <a:t>1. </a:t>
            </a:r>
            <a:r>
              <a:rPr lang="es-CO" dirty="0" smtClean="0">
                <a:solidFill>
                  <a:srgbClr val="FF0000"/>
                </a:solidFill>
              </a:rPr>
              <a:t>Dios comisionó ángeles para que cuidaran de esas personas.</a:t>
            </a:r>
          </a:p>
          <a:p>
            <a:pPr marL="0" indent="0">
              <a:buNone/>
            </a:pPr>
            <a:r>
              <a:rPr lang="es-CO" dirty="0" smtClean="0"/>
              <a:t>2. </a:t>
            </a:r>
            <a:r>
              <a:rPr lang="es-CO" dirty="0" smtClean="0">
                <a:solidFill>
                  <a:srgbClr val="FF0000"/>
                </a:solidFill>
              </a:rPr>
              <a:t>Los ángeles se retiraron con tristeza de esas iglesias, por que rechazaban el mensaje.</a:t>
            </a:r>
          </a:p>
          <a:p>
            <a:pPr marL="0" indent="0">
              <a:buNone/>
            </a:pPr>
            <a:r>
              <a:rPr lang="es-CO" dirty="0" smtClean="0"/>
              <a:t>3. </a:t>
            </a:r>
            <a:r>
              <a:rPr lang="es-CO" dirty="0" smtClean="0">
                <a:solidFill>
                  <a:srgbClr val="FF0000"/>
                </a:solidFill>
              </a:rPr>
              <a:t>Sus lideres tendrían que responder por la sangre de las almas que no se les permitió aceptar ese mensaje que procedía de Dios.</a:t>
            </a:r>
          </a:p>
          <a:p>
            <a:pPr marL="0" indent="0">
              <a:buNone/>
            </a:pPr>
            <a:r>
              <a:rPr lang="es-CO" dirty="0" smtClean="0"/>
              <a:t>4. </a:t>
            </a:r>
            <a:r>
              <a:rPr lang="es-CO" dirty="0" smtClean="0">
                <a:solidFill>
                  <a:srgbClr val="FF0000"/>
                </a:solidFill>
              </a:rPr>
              <a:t>Por el hecho de hacerles creer que era pecado, siquiera prestar atención a su mensaje.  </a:t>
            </a:r>
          </a:p>
          <a:p>
            <a:pPr marL="0" indent="0">
              <a:buNone/>
            </a:pPr>
            <a:endParaRPr lang="es-CO" dirty="0" smtClean="0"/>
          </a:p>
        </p:txBody>
      </p:sp>
    </p:spTree>
    <p:extLst>
      <p:ext uri="{BB962C8B-B14F-4D97-AF65-F5344CB8AC3E}">
        <p14:creationId xmlns:p14="http://schemas.microsoft.com/office/powerpoint/2010/main" val="4088960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869608855"/>
              </p:ext>
            </p:extLst>
          </p:nvPr>
        </p:nvGraphicFramePr>
        <p:xfrm>
          <a:off x="0" y="284109"/>
          <a:ext cx="8861664"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0" y="5733256"/>
            <a:ext cx="7452320" cy="1169551"/>
          </a:xfrm>
          <a:prstGeom prst="rect">
            <a:avLst/>
          </a:prstGeom>
          <a:solidFill>
            <a:schemeClr val="bg2"/>
          </a:solidFill>
          <a:effectLst>
            <a:glow rad="101600">
              <a:srgbClr val="FF0000">
                <a:alpha val="60000"/>
              </a:srgbClr>
            </a:glow>
          </a:effectLst>
          <a:scene3d>
            <a:camera prst="orthographicFront"/>
            <a:lightRig rig="threePt" dir="t"/>
          </a:scene3d>
          <a:sp3d>
            <a:bevelT w="165100" prst="coolSlant"/>
          </a:sp3d>
        </p:spPr>
        <p:txBody>
          <a:bodyPr wrap="square">
            <a:spAutoFit/>
          </a:bodyPr>
          <a:lstStyle/>
          <a:p>
            <a:r>
              <a:rPr lang="es-CO" sz="1400" dirty="0"/>
              <a:t>Hermanos y hermanas – ésta es la GENERACIÓN TIBIA. Usted no necesita ser un teólogo para comprender que hemos llegado a la era de Laodicea de la cual Jesús profetizó que surgiría en los últimos días. Simplemente compare lo que Jesús dijo acerca de la iglesia tibia de Laodicea con la que hoy en día es llamada la Iglesia de Jesucristo. Jesús advierte que es mejor que </a:t>
            </a:r>
            <a:r>
              <a:rPr lang="es-CO" sz="1400" dirty="0" smtClean="0"/>
              <a:t>«el </a:t>
            </a:r>
            <a:r>
              <a:rPr lang="es-CO" sz="1400" dirty="0"/>
              <a:t>que tiene oídos oiga lo que el Espíritu </a:t>
            </a:r>
            <a:r>
              <a:rPr lang="es-CO" sz="1400" dirty="0"/>
              <a:t> </a:t>
            </a:r>
            <a:r>
              <a:rPr lang="es-CO" sz="1400" dirty="0" smtClean="0"/>
              <a:t>dice a la iglesia»</a:t>
            </a:r>
            <a:r>
              <a:rPr lang="es-CO" sz="1400" dirty="0" smtClean="0"/>
              <a:t>. </a:t>
            </a:r>
            <a:r>
              <a:rPr lang="es-CO" sz="1400" b="1" dirty="0" smtClean="0">
                <a:solidFill>
                  <a:srgbClr val="FF0000"/>
                </a:solidFill>
              </a:rPr>
              <a:t>Verso 22.</a:t>
            </a:r>
            <a:endParaRPr lang="es-CO" sz="1400" b="1" dirty="0">
              <a:solidFill>
                <a:srgbClr val="FF0000"/>
              </a:solidFill>
            </a:endParaRPr>
          </a:p>
        </p:txBody>
      </p:sp>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52320" y="5675998"/>
            <a:ext cx="1696608"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671728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normAutofit fontScale="90000"/>
          </a:bodyPr>
          <a:lstStyle/>
          <a:p>
            <a:r>
              <a:rPr lang="es-CO" b="1" i="1" dirty="0" smtClean="0">
                <a:effectLst>
                  <a:outerShdw blurRad="38100" dist="38100" dir="2700000" algn="tl">
                    <a:srgbClr val="000000">
                      <a:alpha val="43137"/>
                    </a:srgbClr>
                  </a:outerShdw>
                </a:effectLst>
              </a:rPr>
              <a:t>El diezmo del diezmo: </a:t>
            </a:r>
            <a:br>
              <a:rPr lang="es-CO" b="1" i="1" dirty="0" smtClean="0">
                <a:effectLst>
                  <a:outerShdw blurRad="38100" dist="38100" dir="2700000" algn="tl">
                    <a:srgbClr val="000000">
                      <a:alpha val="43137"/>
                    </a:srgbClr>
                  </a:outerShdw>
                </a:effectLst>
              </a:rPr>
            </a:br>
            <a:r>
              <a:rPr lang="es-CO" b="1" i="1" dirty="0" smtClean="0">
                <a:effectLst>
                  <a:outerShdw blurRad="38100" dist="38100" dir="2700000" algn="tl">
                    <a:srgbClr val="000000">
                      <a:alpha val="43137"/>
                    </a:srgbClr>
                  </a:outerShdw>
                </a:effectLst>
              </a:rPr>
              <a:t>El remanente del remanente</a:t>
            </a:r>
            <a:endParaRPr lang="es-CO" b="1" i="1"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457200" y="1600200"/>
            <a:ext cx="8229600" cy="4997152"/>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sz="2800" dirty="0" smtClean="0"/>
              <a:t>Noten hermanos y hermanas que la iglesia es diezmada dos veces, para sacar el remanente final.</a:t>
            </a:r>
          </a:p>
          <a:p>
            <a:pPr marL="0" indent="0">
              <a:buNone/>
            </a:pPr>
            <a:endParaRPr lang="es-CO" sz="2400" dirty="0"/>
          </a:p>
          <a:p>
            <a:pPr marL="0" indent="0">
              <a:buNone/>
            </a:pPr>
            <a:r>
              <a:rPr lang="es-CO" sz="2400" dirty="0" smtClean="0">
                <a:solidFill>
                  <a:srgbClr val="FF0000"/>
                </a:solidFill>
              </a:rPr>
              <a:t>Num.18:25,26, 29</a:t>
            </a:r>
            <a:r>
              <a:rPr lang="es-CO" sz="2400" dirty="0" smtClean="0"/>
              <a:t> </a:t>
            </a:r>
            <a:r>
              <a:rPr lang="es-CO" sz="2400" dirty="0"/>
              <a:t>Y habló Jehová a Moisés, diciendo: 26 Así hablarás a los levitas, y les dirás: Cuando toméis de los hijos de Israel los diezmos que os he dado de ellos por vuestra heredad, vosotros presentaréis de ellos en ofrenda mecida a Jehová el diezmo de los diezmos</a:t>
            </a:r>
            <a:r>
              <a:rPr lang="es-CO" sz="2400" dirty="0" smtClean="0"/>
              <a:t>. </a:t>
            </a:r>
            <a:r>
              <a:rPr lang="es-CO" sz="2400" b="1" dirty="0" smtClean="0">
                <a:solidFill>
                  <a:srgbClr val="FF0000"/>
                </a:solidFill>
              </a:rPr>
              <a:t>Ver Lev.27:30.</a:t>
            </a:r>
          </a:p>
          <a:p>
            <a:pPr marL="0" indent="0">
              <a:buNone/>
            </a:pPr>
            <a:endParaRPr lang="es-CO" sz="2400" b="1" dirty="0" smtClean="0">
              <a:solidFill>
                <a:srgbClr val="FF0000"/>
              </a:solidFill>
            </a:endParaRPr>
          </a:p>
          <a:p>
            <a:pPr marL="457200" indent="-457200">
              <a:buAutoNum type="arabicPeriod"/>
            </a:pPr>
            <a:r>
              <a:rPr lang="es-CO" sz="2400" b="1" dirty="0" smtClean="0">
                <a:solidFill>
                  <a:srgbClr val="FF0000"/>
                </a:solidFill>
              </a:rPr>
              <a:t>La iglesia fue diezmada en 1843/44. para formar la iglesia Adventista del Séptimo día. </a:t>
            </a:r>
          </a:p>
          <a:p>
            <a:pPr marL="457200" indent="-457200">
              <a:buAutoNum type="arabicPeriod"/>
            </a:pPr>
            <a:r>
              <a:rPr lang="es-CO" sz="2400" b="1" dirty="0" smtClean="0">
                <a:solidFill>
                  <a:srgbClr val="FF0000"/>
                </a:solidFill>
              </a:rPr>
              <a:t>Y vuelve a ser diezmada poco antes de la 2VC, con el mensaje de los 6000 años de pecado, para sacar el remanente final. </a:t>
            </a:r>
            <a:r>
              <a:rPr lang="es-CO" sz="2400" b="1" u="sng" dirty="0" smtClean="0">
                <a:solidFill>
                  <a:srgbClr val="FF0000"/>
                </a:solidFill>
              </a:rPr>
              <a:t>Ver 1Ped.1:13-16; 2Ped.3:11,12.</a:t>
            </a:r>
            <a:endParaRPr lang="es-CO" sz="2400" b="1" u="sng" dirty="0">
              <a:solidFill>
                <a:srgbClr val="FF0000"/>
              </a:solidFill>
            </a:endParaRPr>
          </a:p>
        </p:txBody>
      </p:sp>
    </p:spTree>
    <p:extLst>
      <p:ext uri="{BB962C8B-B14F-4D97-AF65-F5344CB8AC3E}">
        <p14:creationId xmlns:p14="http://schemas.microsoft.com/office/powerpoint/2010/main" val="65979171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5904656"/>
          </a:xfrm>
          <a:solidFill>
            <a:srgbClr val="002060"/>
          </a:solidFill>
        </p:spPr>
        <p:txBody>
          <a:bodyPr>
            <a:normAutofit/>
          </a:bodyPr>
          <a:lstStyle/>
          <a:p>
            <a:pPr marL="0" indent="0" algn="ctr">
              <a:buNone/>
            </a:pPr>
            <a:endParaRPr lang="es-CO" dirty="0" smtClean="0">
              <a:solidFill>
                <a:srgbClr val="FFFF00"/>
              </a:solidFill>
            </a:endParaRPr>
          </a:p>
          <a:p>
            <a:pPr marL="0" indent="0" algn="ctr">
              <a:buNone/>
            </a:pPr>
            <a:r>
              <a:rPr lang="es-CO" dirty="0" smtClean="0">
                <a:solidFill>
                  <a:srgbClr val="FFFF00"/>
                </a:solidFill>
              </a:rPr>
              <a:t>Los </a:t>
            </a:r>
            <a:r>
              <a:rPr lang="es-CO" dirty="0">
                <a:solidFill>
                  <a:srgbClr val="FFFF00"/>
                </a:solidFill>
              </a:rPr>
              <a:t>que habían aceptado el mensaje velaban por la venida de su Salvador con indecible esperanza. </a:t>
            </a:r>
            <a:r>
              <a:rPr lang="es-CO" dirty="0" smtClean="0">
                <a:solidFill>
                  <a:srgbClr val="FFFF00"/>
                </a:solidFill>
              </a:rPr>
              <a:t>El </a:t>
            </a:r>
            <a:r>
              <a:rPr lang="es-CO" dirty="0">
                <a:solidFill>
                  <a:srgbClr val="FFFF00"/>
                </a:solidFill>
              </a:rPr>
              <a:t>tiempo en que esperaban ir a su encuentro estaba próximo. Y a esa hora se acercaban con solemne calma. </a:t>
            </a:r>
            <a:r>
              <a:rPr lang="es-CO" dirty="0" smtClean="0">
                <a:solidFill>
                  <a:srgbClr val="FFFF00"/>
                </a:solidFill>
              </a:rPr>
              <a:t>Descansaban </a:t>
            </a:r>
            <a:r>
              <a:rPr lang="es-CO" dirty="0">
                <a:solidFill>
                  <a:srgbClr val="FFFF00"/>
                </a:solidFill>
              </a:rPr>
              <a:t>en dulce comunión con Dios,  y esto era para ellos prenda segura de la paz que tendrían en la gloria venidera».  </a:t>
            </a:r>
            <a:endParaRPr lang="es-CO" dirty="0" smtClean="0">
              <a:solidFill>
                <a:srgbClr val="FFFF00"/>
              </a:solidFill>
            </a:endParaRPr>
          </a:p>
          <a:p>
            <a:pPr marL="0" indent="0" algn="ctr">
              <a:buNone/>
            </a:pPr>
            <a:endParaRPr lang="es-CO" dirty="0" smtClean="0">
              <a:solidFill>
                <a:srgbClr val="FFFF00"/>
              </a:solidFill>
            </a:endParaRPr>
          </a:p>
          <a:p>
            <a:pPr marL="0" indent="0" algn="ctr">
              <a:buNone/>
            </a:pPr>
            <a:r>
              <a:rPr lang="es-CO" b="1" dirty="0" smtClean="0">
                <a:solidFill>
                  <a:srgbClr val="FFFF00"/>
                </a:solidFill>
              </a:rPr>
              <a:t>(</a:t>
            </a:r>
            <a:r>
              <a:rPr lang="es-CO" b="1" dirty="0">
                <a:solidFill>
                  <a:srgbClr val="FFFF00"/>
                </a:solidFill>
              </a:rPr>
              <a:t>CS 422 p 3- 423.p 1</a:t>
            </a:r>
            <a:r>
              <a:rPr lang="es-CO" b="1" dirty="0" smtClean="0">
                <a:solidFill>
                  <a:srgbClr val="FFFF00"/>
                </a:solidFill>
              </a:rPr>
              <a:t>)   </a:t>
            </a:r>
            <a:endParaRPr lang="es-CO" b="1" dirty="0">
              <a:solidFill>
                <a:srgbClr val="FFFF00"/>
              </a:solidFill>
            </a:endParaRPr>
          </a:p>
          <a:p>
            <a:endParaRPr lang="es-CO" b="1" dirty="0"/>
          </a:p>
        </p:txBody>
      </p:sp>
    </p:spTree>
    <p:extLst>
      <p:ext uri="{BB962C8B-B14F-4D97-AF65-F5344CB8AC3E}">
        <p14:creationId xmlns:p14="http://schemas.microsoft.com/office/powerpoint/2010/main" val="99328389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¿Qué sucederá cuando se terminen los 6000 años de pecad</a:t>
            </a:r>
            <a:r>
              <a:rPr lang="es-CO" dirty="0" smtClean="0"/>
              <a:t>o?</a:t>
            </a:r>
            <a:endParaRPr lang="es-CO" dirty="0"/>
          </a:p>
        </p:txBody>
      </p:sp>
      <p:sp>
        <p:nvSpPr>
          <p:cNvPr id="3" name="2 Marcador de contenido"/>
          <p:cNvSpPr>
            <a:spLocks noGrp="1"/>
          </p:cNvSpPr>
          <p:nvPr>
            <p:ph idx="1"/>
          </p:nvPr>
        </p:nvSpPr>
        <p:spPr>
          <a:xfrm>
            <a:off x="179512" y="1600200"/>
            <a:ext cx="8784976" cy="5069160"/>
          </a:xfrm>
          <a:solidFill>
            <a:schemeClr val="accent3">
              <a:lumMod val="20000"/>
              <a:lumOff val="80000"/>
            </a:schemeClr>
          </a:solidFill>
        </p:spPr>
        <p:txBody>
          <a:bodyPr>
            <a:normAutofit fontScale="70000" lnSpcReduction="20000"/>
          </a:bodyPr>
          <a:lstStyle/>
          <a:p>
            <a:pPr marL="0" indent="0" algn="ctr">
              <a:buNone/>
            </a:pPr>
            <a:r>
              <a:rPr lang="es-CO" sz="4000" b="1" dirty="0" smtClean="0">
                <a:solidFill>
                  <a:srgbClr val="FF0000"/>
                </a:solidFill>
              </a:rPr>
              <a:t>EGW dice en Patriarcas y Profetas p 375:</a:t>
            </a:r>
          </a:p>
          <a:p>
            <a:pPr marL="0" indent="0" algn="ctr">
              <a:buNone/>
            </a:pPr>
            <a:r>
              <a:rPr lang="es-CO" dirty="0" smtClean="0"/>
              <a:t> «El gran plan de la redención dará por resultado el completo restablecimiento del favor de Dios para el mundo</a:t>
            </a:r>
            <a:r>
              <a:rPr lang="es-CO" b="1" dirty="0" smtClean="0"/>
              <a:t>. Será restaurado todo lo que se perdió a causa del pecado. No solo el hombre sino también la tierra, será redimida, para que sea la morada eterna de los obedientes.</a:t>
            </a:r>
          </a:p>
          <a:p>
            <a:pPr marL="0" indent="0" algn="ctr">
              <a:buNone/>
            </a:pPr>
            <a:r>
              <a:rPr lang="es-CO" b="1" dirty="0" smtClean="0"/>
              <a:t>Durante SEIS MIL AÑOS, Satanás lucho por mantener la posesión de la tierra. Pero se cumplirá el propósito original de Dios al crearla. </a:t>
            </a:r>
            <a:r>
              <a:rPr lang="es-CO" b="1" dirty="0"/>
              <a:t> </a:t>
            </a:r>
            <a:r>
              <a:rPr lang="es-CO" dirty="0" smtClean="0"/>
              <a:t>«Tomarán el reino </a:t>
            </a:r>
            <a:r>
              <a:rPr lang="es-CO" dirty="0"/>
              <a:t>l</a:t>
            </a:r>
            <a:r>
              <a:rPr lang="es-CO" dirty="0" smtClean="0"/>
              <a:t>os santos del Altísimo, y poseerán el reino hasta el siglo, y hasta el siglo de los siglos». </a:t>
            </a:r>
            <a:r>
              <a:rPr lang="es-CO" b="1" dirty="0" smtClean="0">
                <a:solidFill>
                  <a:srgbClr val="FF0000"/>
                </a:solidFill>
              </a:rPr>
              <a:t>(Dan.7:18).</a:t>
            </a:r>
          </a:p>
          <a:p>
            <a:pPr marL="0" indent="0" algn="ctr">
              <a:buNone/>
            </a:pPr>
            <a:r>
              <a:rPr lang="es-CO" dirty="0" smtClean="0"/>
              <a:t>El corazón de los sinceros hijos de Dios palpita de gozo hoy, al saber que Cristo viene pronto, y toda esta situación de pecado terminará para siempre, más los que dicen: «El día y la hora, nadie lo sabe». Es decir, «Cristo si viene poro no todavía». Serán sorprendidos como ladón en la noche.</a:t>
            </a:r>
          </a:p>
          <a:p>
            <a:pPr marL="0" indent="0" algn="ctr">
              <a:buNone/>
            </a:pPr>
            <a:r>
              <a:rPr lang="es-CO" dirty="0" smtClean="0"/>
              <a:t>Por ende, Lo que se nota es una crisis de fe dentro de la iglesia, falta de fe en la Biblia y el EP.</a:t>
            </a:r>
          </a:p>
          <a:p>
            <a:pPr marL="0" indent="0" algn="ctr">
              <a:buNone/>
            </a:pPr>
            <a:r>
              <a:rPr lang="es-CO" dirty="0" smtClean="0"/>
              <a:t>Ver </a:t>
            </a:r>
            <a:r>
              <a:rPr lang="es-CO" dirty="0" smtClean="0"/>
              <a:t>« </a:t>
            </a:r>
            <a:r>
              <a:rPr lang="es-CO" b="1" dirty="0" smtClean="0">
                <a:solidFill>
                  <a:srgbClr val="FF0000"/>
                </a:solidFill>
              </a:rPr>
              <a:t>Cron. 20:20; Luc.18:8</a:t>
            </a:r>
            <a:r>
              <a:rPr lang="es-CO" b="1" dirty="0" smtClean="0">
                <a:solidFill>
                  <a:srgbClr val="FF0000"/>
                </a:solidFill>
              </a:rPr>
              <a:t>; Mat 24:35; Num.23:19.</a:t>
            </a:r>
          </a:p>
          <a:p>
            <a:pPr marL="0" indent="0" algn="ctr">
              <a:buNone/>
            </a:pPr>
            <a:endParaRPr lang="es-CO" b="1" dirty="0" smtClean="0">
              <a:solidFill>
                <a:srgbClr val="FF0000"/>
              </a:solidFill>
            </a:endParaRPr>
          </a:p>
          <a:p>
            <a:pPr marL="0" indent="0" algn="ctr">
              <a:buNone/>
            </a:pPr>
            <a:endParaRPr lang="es-CO" dirty="0" smtClean="0"/>
          </a:p>
          <a:p>
            <a:pPr marL="0" indent="0">
              <a:buNone/>
            </a:pPr>
            <a:endParaRPr lang="es-CO" dirty="0"/>
          </a:p>
        </p:txBody>
      </p:sp>
    </p:spTree>
    <p:extLst>
      <p:ext uri="{BB962C8B-B14F-4D97-AF65-F5344CB8AC3E}">
        <p14:creationId xmlns:p14="http://schemas.microsoft.com/office/powerpoint/2010/main" val="17060027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736304"/>
          </a:xfrm>
        </p:spPr>
        <p:txBody>
          <a:bodyPr>
            <a:normAutofit/>
          </a:bodyPr>
          <a:lstStyle/>
          <a:p>
            <a:pPr marL="0" indent="0" algn="ctr">
              <a:buNone/>
            </a:pPr>
            <a:r>
              <a:rPr lang="es-CO" b="1" dirty="0" smtClean="0"/>
              <a:t>LA </a:t>
            </a:r>
            <a:r>
              <a:rPr lang="es-CO" b="1" dirty="0"/>
              <a:t>FECHA DEL CUMPLIMIENTO DE LOS 6000 AÑOS DE PECADO ESTÁ IMPLICITO EN </a:t>
            </a:r>
            <a:r>
              <a:rPr lang="es-CO" b="1" dirty="0" smtClean="0"/>
              <a:t>ELLOS</a:t>
            </a:r>
            <a:endParaRPr lang="es-CO" b="1" dirty="0"/>
          </a:p>
          <a:p>
            <a:pPr marL="0" indent="0">
              <a:buNone/>
            </a:pPr>
            <a:r>
              <a:rPr lang="es-CO" sz="2400" b="1" dirty="0" smtClean="0"/>
              <a:t> Comienzo                                        y                                                final</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807431"/>
            <a:ext cx="1368152" cy="1224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549" y="2869516"/>
            <a:ext cx="800100" cy="1224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a:off x="1547665" y="3001701"/>
            <a:ext cx="2796278" cy="48463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Cuatro mil años</a:t>
            </a:r>
            <a:endParaRPr lang="es-CO" b="1" dirty="0"/>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2510" y="2831577"/>
            <a:ext cx="1296144" cy="1224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271976" y="2480043"/>
            <a:ext cx="899053" cy="369332"/>
          </a:xfrm>
          <a:prstGeom prst="rect">
            <a:avLst/>
          </a:prstGeom>
        </p:spPr>
        <p:txBody>
          <a:bodyPr wrap="square">
            <a:spAutoFit/>
          </a:bodyPr>
          <a:lstStyle/>
          <a:p>
            <a:r>
              <a:rPr lang="es-CO" b="1" dirty="0"/>
              <a:t>Año 31</a:t>
            </a:r>
          </a:p>
        </p:txBody>
      </p:sp>
      <p:sp>
        <p:nvSpPr>
          <p:cNvPr id="6" name="5 Rectángulo"/>
          <p:cNvSpPr/>
          <p:nvPr/>
        </p:nvSpPr>
        <p:spPr>
          <a:xfrm>
            <a:off x="1758581" y="3486333"/>
            <a:ext cx="2693021" cy="830997"/>
          </a:xfrm>
          <a:prstGeom prst="rect">
            <a:avLst/>
          </a:prstGeom>
        </p:spPr>
        <p:txBody>
          <a:bodyPr wrap="square">
            <a:spAutoFit/>
          </a:bodyPr>
          <a:lstStyle/>
          <a:p>
            <a:pPr algn="ctr"/>
            <a:r>
              <a:rPr lang="es-CO" sz="1600" b="1" dirty="0" smtClean="0"/>
              <a:t>«A la mitad de la semana, hará cesar el sacrificio y la ofrenda» </a:t>
            </a:r>
            <a:r>
              <a:rPr lang="es-CO" sz="1600" b="1" dirty="0" smtClean="0">
                <a:solidFill>
                  <a:srgbClr val="FF0000"/>
                </a:solidFill>
              </a:rPr>
              <a:t>(Dan.9:27).</a:t>
            </a:r>
          </a:p>
        </p:txBody>
      </p:sp>
      <p:sp>
        <p:nvSpPr>
          <p:cNvPr id="7" name="6 Flecha derecha"/>
          <p:cNvSpPr/>
          <p:nvPr/>
        </p:nvSpPr>
        <p:spPr>
          <a:xfrm>
            <a:off x="5189480" y="2996952"/>
            <a:ext cx="2563029" cy="48463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Dos mil años</a:t>
            </a:r>
            <a:endParaRPr lang="es-CO" b="1" dirty="0"/>
          </a:p>
        </p:txBody>
      </p:sp>
      <p:sp>
        <p:nvSpPr>
          <p:cNvPr id="9" name="8 Menos"/>
          <p:cNvSpPr/>
          <p:nvPr/>
        </p:nvSpPr>
        <p:spPr>
          <a:xfrm>
            <a:off x="-1188640" y="1628800"/>
            <a:ext cx="11449272" cy="1368152"/>
          </a:xfrm>
          <a:prstGeom prst="mathMinus">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t>S   e   i   s       m   i   l       a   ñ   o   s    d   e        p   e   c  a   d   </a:t>
            </a:r>
            <a:r>
              <a:rPr lang="es-CO" sz="2400" dirty="0" smtClean="0"/>
              <a:t>o</a:t>
            </a:r>
            <a:endParaRPr lang="es-CO" sz="2400" dirty="0"/>
          </a:p>
        </p:txBody>
      </p:sp>
      <p:sp>
        <p:nvSpPr>
          <p:cNvPr id="2" name="1 Rectángulo"/>
          <p:cNvSpPr/>
          <p:nvPr/>
        </p:nvSpPr>
        <p:spPr>
          <a:xfrm>
            <a:off x="75992" y="4616954"/>
            <a:ext cx="4393027" cy="2031325"/>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r"/>
            <a:r>
              <a:rPr lang="es-CO" dirty="0" smtClean="0"/>
              <a:t>«En el año 31 de J.C., tres años y medio después de su bautismo, nuestro Señor fue crucificado. Con el gran sacrificio ofrecido en el Calvario, terminó aquel sistema de ofrendas que  durante </a:t>
            </a:r>
            <a:r>
              <a:rPr lang="es-CO" b="1" dirty="0" smtClean="0"/>
              <a:t>CUATRO MIL AÑOS</a:t>
            </a:r>
            <a:r>
              <a:rPr lang="es-CO" dirty="0" smtClean="0"/>
              <a:t> había prefigurado al Cordero de Dios»</a:t>
            </a:r>
          </a:p>
          <a:p>
            <a:pPr algn="r"/>
            <a:r>
              <a:rPr lang="es-CO" dirty="0" smtClean="0"/>
              <a:t> </a:t>
            </a:r>
            <a:r>
              <a:rPr lang="es-CO" b="1" dirty="0">
                <a:solidFill>
                  <a:srgbClr val="FF0000"/>
                </a:solidFill>
              </a:rPr>
              <a:t>(</a:t>
            </a:r>
            <a:r>
              <a:rPr lang="es-CO" b="1" dirty="0" smtClean="0">
                <a:solidFill>
                  <a:srgbClr val="FF0000"/>
                </a:solidFill>
              </a:rPr>
              <a:t>CS </a:t>
            </a:r>
            <a:r>
              <a:rPr lang="es-CO" b="1" dirty="0">
                <a:solidFill>
                  <a:srgbClr val="FF0000"/>
                </a:solidFill>
              </a:rPr>
              <a:t>p 375 p </a:t>
            </a:r>
            <a:r>
              <a:rPr lang="es-CO" b="1" dirty="0" smtClean="0">
                <a:solidFill>
                  <a:srgbClr val="FF0000"/>
                </a:solidFill>
              </a:rPr>
              <a:t>3). </a:t>
            </a:r>
            <a:endParaRPr lang="es-CO" b="1" dirty="0">
              <a:solidFill>
                <a:srgbClr val="FF0000"/>
              </a:solidFill>
            </a:endParaRPr>
          </a:p>
        </p:txBody>
      </p:sp>
      <p:sp>
        <p:nvSpPr>
          <p:cNvPr id="11" name="10 Rectángulo"/>
          <p:cNvSpPr/>
          <p:nvPr/>
        </p:nvSpPr>
        <p:spPr>
          <a:xfrm>
            <a:off x="5143649" y="4572992"/>
            <a:ext cx="3913723" cy="2031325"/>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dirty="0"/>
              <a:t>«</a:t>
            </a:r>
            <a:r>
              <a:rPr lang="es-CO" dirty="0" smtClean="0"/>
              <a:t>Cristo, en medio de sus sufrimientos y del rechazo de que es objeto todos los días por parte de los hombres, observa a través de </a:t>
            </a:r>
            <a:r>
              <a:rPr lang="es-CO" b="1" dirty="0" smtClean="0"/>
              <a:t>DOS MIL AÑOS </a:t>
            </a:r>
            <a:r>
              <a:rPr lang="es-CO" dirty="0" smtClean="0"/>
              <a:t>a su iglesia que existirá  en los días finales, antes del fin de la historia de la tierra.  </a:t>
            </a:r>
          </a:p>
          <a:p>
            <a:r>
              <a:rPr lang="es-CO" b="1" dirty="0" smtClean="0">
                <a:solidFill>
                  <a:srgbClr val="FF0000"/>
                </a:solidFill>
              </a:rPr>
              <a:t>(MS t 3 p 18 p 3.</a:t>
            </a:r>
            <a:endParaRPr lang="es-CO" b="1" dirty="0">
              <a:solidFill>
                <a:srgbClr val="FF0000"/>
              </a:solidFill>
            </a:endParaRPr>
          </a:p>
        </p:txBody>
      </p:sp>
      <p:sp>
        <p:nvSpPr>
          <p:cNvPr id="8" name="7 Rectángulo"/>
          <p:cNvSpPr/>
          <p:nvPr/>
        </p:nvSpPr>
        <p:spPr>
          <a:xfrm>
            <a:off x="5143648" y="3403441"/>
            <a:ext cx="2740719" cy="1169551"/>
          </a:xfrm>
          <a:prstGeom prst="rect">
            <a:avLst/>
          </a:prstGeom>
        </p:spPr>
        <p:txBody>
          <a:bodyPr wrap="square">
            <a:spAutoFit/>
          </a:bodyPr>
          <a:lstStyle/>
          <a:p>
            <a:r>
              <a:rPr lang="es-CO" sz="1400" b="1" dirty="0"/>
              <a:t>¡Ay de los moradores de la tierra, y de la mar! porque el diablo ha descendido a vosotros, teniendo grande ira, sabiendo que tiene poco tiemp</a:t>
            </a:r>
            <a:r>
              <a:rPr lang="es-CO" sz="1200" b="1" dirty="0"/>
              <a:t>o</a:t>
            </a:r>
            <a:r>
              <a:rPr lang="es-CO" sz="1200" b="1" dirty="0" smtClean="0"/>
              <a:t>. </a:t>
            </a:r>
            <a:r>
              <a:rPr lang="es-CO" sz="1200" b="1" dirty="0" smtClean="0">
                <a:solidFill>
                  <a:srgbClr val="FF0000"/>
                </a:solidFill>
              </a:rPr>
              <a:t>Apoc.12.12</a:t>
            </a:r>
            <a:endParaRPr lang="es-CO" sz="1200" b="1" dirty="0">
              <a:solidFill>
                <a:srgbClr val="FF0000"/>
              </a:solidFill>
            </a:endParaRPr>
          </a:p>
        </p:txBody>
      </p:sp>
      <p:sp>
        <p:nvSpPr>
          <p:cNvPr id="10" name="9 Rectángulo"/>
          <p:cNvSpPr/>
          <p:nvPr/>
        </p:nvSpPr>
        <p:spPr>
          <a:xfrm>
            <a:off x="0" y="7793"/>
            <a:ext cx="9144000" cy="584775"/>
          </a:xfrm>
          <a:prstGeom prst="rect">
            <a:avLst/>
          </a:prstGeom>
          <a:solidFill>
            <a:schemeClr val="accent6">
              <a:lumMod val="40000"/>
              <a:lumOff val="60000"/>
            </a:schemeClr>
          </a:solidFill>
          <a:scene3d>
            <a:camera prst="orthographicFront"/>
            <a:lightRig rig="threePt" dir="t"/>
          </a:scene3d>
          <a:sp3d>
            <a:bevelT w="165100" prst="coolSlant"/>
          </a:sp3d>
        </p:spPr>
        <p:txBody>
          <a:bodyPr wrap="square">
            <a:spAutoFit/>
          </a:bodyPr>
          <a:lstStyle/>
          <a:p>
            <a:pPr algn="ctr"/>
            <a:r>
              <a:rPr lang="es-CO" sz="3200" b="1" dirty="0"/>
              <a:t>Recuerda: </a:t>
            </a:r>
            <a:r>
              <a:rPr lang="es-CO" sz="3200" b="1" dirty="0" smtClean="0"/>
              <a:t>Los </a:t>
            </a:r>
            <a:r>
              <a:rPr lang="es-CO" sz="3200" b="1" dirty="0"/>
              <a:t>6000 años de pecado son una realidad</a:t>
            </a:r>
          </a:p>
        </p:txBody>
      </p:sp>
    </p:spTree>
    <p:extLst>
      <p:ext uri="{BB962C8B-B14F-4D97-AF65-F5344CB8AC3E}">
        <p14:creationId xmlns:p14="http://schemas.microsoft.com/office/powerpoint/2010/main" val="3528224485"/>
      </p:ext>
    </p:extLst>
  </p:cSld>
  <p:clrMapOvr>
    <a:masterClrMapping/>
  </p:clrMapOvr>
  <p:transition spd="slow">
    <p:cove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107504" y="274638"/>
            <a:ext cx="8928992" cy="1426170"/>
          </a:xfrm>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sz="2000" dirty="0" smtClean="0"/>
              <a:t>En el año 63 cuando Lucas escribió por inspiración del Espíritu Santo su Evangelio, dejó registrada la edad que Cristo tenía cuando fue bautizado en el año 27,  por que sabía que 1.947  años después cuando fuera dada a conocer esta profecía, los opositores dirían que el año 31 no era los 4000 años del tiempo transcurrido desde el primer sacrificio en el Edén, sino la edad de Cristo en ese momento. </a:t>
            </a:r>
            <a:r>
              <a:rPr lang="es-CO" sz="2700" b="1" u="sng" dirty="0" smtClean="0"/>
              <a:t>(Ver Luc.3:23; Dan.9:27; CS 375, p 3.). </a:t>
            </a:r>
            <a:endParaRPr lang="es-CO" sz="5300" b="1" u="sng"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772817"/>
            <a:ext cx="8928992" cy="4464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7504" y="6381327"/>
            <a:ext cx="8928992" cy="461665"/>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2400" dirty="0"/>
              <a:t>Alabado sea Dios por su </a:t>
            </a:r>
            <a:r>
              <a:rPr lang="es-CO" sz="2400" dirty="0" smtClean="0"/>
              <a:t>sabiduría, </a:t>
            </a:r>
            <a:r>
              <a:rPr lang="es-CO" sz="2400" dirty="0"/>
              <a:t>Él siempre nos dice la </a:t>
            </a:r>
            <a:r>
              <a:rPr lang="es-CO" sz="2400" dirty="0" smtClean="0"/>
              <a:t>verdad.</a:t>
            </a:r>
            <a:endParaRPr lang="es-CO" sz="2400" dirty="0"/>
          </a:p>
        </p:txBody>
      </p:sp>
    </p:spTree>
    <p:extLst>
      <p:ext uri="{BB962C8B-B14F-4D97-AF65-F5344CB8AC3E}">
        <p14:creationId xmlns:p14="http://schemas.microsoft.com/office/powerpoint/2010/main" val="653608430"/>
      </p:ext>
    </p:extLst>
  </p:cSld>
  <p:clrMapOvr>
    <a:masterClrMapping/>
  </p:clrMapOvr>
  <p:transition spd="slow">
    <p:cove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solidFill>
            <a:srgbClr val="002060"/>
          </a:solidFill>
        </p:spPr>
        <p:txBody>
          <a:bodyPr>
            <a:normAutofit lnSpcReduction="10000"/>
          </a:bodyPr>
          <a:lstStyle/>
          <a:p>
            <a:pPr marL="0" indent="0" algn="ctr">
              <a:buNone/>
            </a:pPr>
            <a:r>
              <a:rPr lang="es-CO" sz="4400" dirty="0">
                <a:solidFill>
                  <a:srgbClr val="FFFF00"/>
                </a:solidFill>
              </a:rPr>
              <a:t>EGW </a:t>
            </a:r>
            <a:r>
              <a:rPr lang="es-CO" sz="4400" dirty="0" smtClean="0">
                <a:solidFill>
                  <a:srgbClr val="FFFF00"/>
                </a:solidFill>
              </a:rPr>
              <a:t>profeta del Señor para este tiempo dice</a:t>
            </a:r>
            <a:r>
              <a:rPr lang="es-CO" sz="4400" dirty="0">
                <a:solidFill>
                  <a:srgbClr val="FFFF00"/>
                </a:solidFill>
              </a:rPr>
              <a:t>: </a:t>
            </a:r>
            <a:endParaRPr lang="es-CO" sz="4400" dirty="0" smtClean="0">
              <a:solidFill>
                <a:srgbClr val="FFFF00"/>
              </a:solidFill>
            </a:endParaRPr>
          </a:p>
          <a:p>
            <a:pPr marL="0" indent="0" algn="ctr">
              <a:buNone/>
            </a:pPr>
            <a:r>
              <a:rPr lang="es-CO" sz="4400" dirty="0" smtClean="0">
                <a:solidFill>
                  <a:srgbClr val="FFFF00"/>
                </a:solidFill>
              </a:rPr>
              <a:t>"</a:t>
            </a:r>
            <a:r>
              <a:rPr lang="es-CO" sz="4400" dirty="0">
                <a:solidFill>
                  <a:srgbClr val="FFFF00"/>
                </a:solidFill>
              </a:rPr>
              <a:t>La verdad debe ser expuesta sin DISFRAZ en folletos y libritos, y estos deben esparcirse como caen las hojas de los árboles en el otoño" </a:t>
            </a:r>
            <a:endParaRPr lang="es-CO" sz="4400" dirty="0" smtClean="0">
              <a:solidFill>
                <a:srgbClr val="FFFF00"/>
              </a:solidFill>
            </a:endParaRPr>
          </a:p>
          <a:p>
            <a:pPr marL="0" indent="0" algn="ctr">
              <a:buNone/>
            </a:pPr>
            <a:r>
              <a:rPr lang="es-CO" sz="4400" u="sng" dirty="0" smtClean="0">
                <a:solidFill>
                  <a:schemeClr val="bg1"/>
                </a:solidFill>
              </a:rPr>
              <a:t>3JT </a:t>
            </a:r>
            <a:r>
              <a:rPr lang="es-CO" sz="4400" u="sng" dirty="0">
                <a:solidFill>
                  <a:schemeClr val="bg1"/>
                </a:solidFill>
              </a:rPr>
              <a:t>394</a:t>
            </a:r>
            <a:r>
              <a:rPr lang="es-CO" sz="4400" u="sng" dirty="0" smtClean="0">
                <a:solidFill>
                  <a:schemeClr val="bg1"/>
                </a:solidFill>
              </a:rPr>
              <a:t>.</a:t>
            </a:r>
            <a:endParaRPr lang="es-CO" sz="4400" u="sng" dirty="0">
              <a:solidFill>
                <a:schemeClr val="bg1"/>
              </a:solidFill>
            </a:endParaRPr>
          </a:p>
        </p:txBody>
      </p:sp>
    </p:spTree>
    <p:extLst>
      <p:ext uri="{BB962C8B-B14F-4D97-AF65-F5344CB8AC3E}">
        <p14:creationId xmlns:p14="http://schemas.microsoft.com/office/powerpoint/2010/main" val="276258822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4">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a:t>Precisamente eso es lo que hacemos a través de este </a:t>
            </a:r>
            <a:r>
              <a:rPr lang="es-CO" dirty="0" smtClean="0"/>
              <a:t>ministerio </a:t>
            </a:r>
            <a:r>
              <a:rPr lang="es-CO" b="1" u="sng" dirty="0" smtClean="0"/>
              <a:t>TEMAS DE FE</a:t>
            </a:r>
            <a:r>
              <a:rPr lang="es-CO" dirty="0" smtClean="0"/>
              <a:t>, predicar </a:t>
            </a:r>
            <a:r>
              <a:rPr lang="es-CO" dirty="0"/>
              <a:t>la verdad </a:t>
            </a:r>
            <a:r>
              <a:rPr lang="es-CO" dirty="0" smtClean="0"/>
              <a:t>concerniente </a:t>
            </a:r>
            <a:r>
              <a:rPr lang="es-CO" dirty="0"/>
              <a:t>a los 6000 años de pecado, ya que en ellos se encuentra implícito, tanto el comienzo de este periodo, como la culminación, 6000 años. </a:t>
            </a:r>
            <a:endParaRPr lang="es-CO" dirty="0" smtClean="0"/>
          </a:p>
          <a:p>
            <a:pPr marL="0" indent="0" algn="ctr">
              <a:buNone/>
            </a:pPr>
            <a:endParaRPr lang="es-CO" dirty="0" smtClean="0"/>
          </a:p>
          <a:p>
            <a:pPr marL="0" indent="0" algn="ctr">
              <a:buNone/>
            </a:pPr>
            <a:r>
              <a:rPr lang="es-CO" dirty="0" smtClean="0"/>
              <a:t>Y </a:t>
            </a:r>
            <a:r>
              <a:rPr lang="es-CO" dirty="0"/>
              <a:t>para ello Dios dejó registrada una pista, 4000 mil años en el año 31, con la muerte de Cristo. Y 2000 años, de hay en adelante, los cuales ya casi se terminan</a:t>
            </a:r>
            <a:r>
              <a:rPr lang="es-CO" dirty="0" smtClean="0"/>
              <a:t>.</a:t>
            </a:r>
          </a:p>
          <a:p>
            <a:pPr marL="0" indent="0" algn="ctr">
              <a:buNone/>
            </a:pPr>
            <a:r>
              <a:rPr lang="es-CO" dirty="0" smtClean="0"/>
              <a:t> (</a:t>
            </a:r>
            <a:r>
              <a:rPr lang="es-CO" b="1" u="sng" dirty="0" smtClean="0"/>
              <a:t>Ver MS t 3, p 18</a:t>
            </a:r>
            <a:r>
              <a:rPr lang="es-CO" dirty="0" smtClean="0"/>
              <a:t>).</a:t>
            </a:r>
            <a:endParaRPr lang="es-CO" dirty="0"/>
          </a:p>
          <a:p>
            <a:pPr marL="0" indent="0" algn="ctr">
              <a:buNone/>
            </a:pPr>
            <a:endParaRPr lang="es-CO" dirty="0" smtClean="0"/>
          </a:p>
          <a:p>
            <a:pPr marL="0" indent="0" algn="ctr">
              <a:buNone/>
            </a:pPr>
            <a:r>
              <a:rPr lang="es-CO" dirty="0" smtClean="0"/>
              <a:t>Por </a:t>
            </a:r>
            <a:r>
              <a:rPr lang="es-CO" dirty="0"/>
              <a:t>ende, hago una invitación a todos los que lean este mensaje, para que despierten, y se preparen, por que la 2VC es inminente, Además el cumplimiento profético lo confirma</a:t>
            </a:r>
            <a:r>
              <a:rPr lang="es-CO" dirty="0" smtClean="0"/>
              <a:t>.</a:t>
            </a:r>
            <a:endParaRPr lang="es-CO" dirty="0"/>
          </a:p>
        </p:txBody>
      </p:sp>
    </p:spTree>
    <p:extLst>
      <p:ext uri="{BB962C8B-B14F-4D97-AF65-F5344CB8AC3E}">
        <p14:creationId xmlns:p14="http://schemas.microsoft.com/office/powerpoint/2010/main" val="352763996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2626</TotalTime>
  <Words>5413</Words>
  <Application>Microsoft Office PowerPoint</Application>
  <PresentationFormat>Presentación en pantalla (4:3)</PresentationFormat>
  <Paragraphs>213</Paragraphs>
  <Slides>38</Slides>
  <Notes>0</Notes>
  <HiddenSlides>0</HiddenSlides>
  <MMClips>0</MMClips>
  <ScaleCrop>false</ScaleCrop>
  <HeadingPairs>
    <vt:vector size="4" baseType="variant">
      <vt:variant>
        <vt:lpstr>Tema</vt:lpstr>
      </vt:variant>
      <vt:variant>
        <vt:i4>1</vt:i4>
      </vt:variant>
      <vt:variant>
        <vt:lpstr>Títulos de diapositiva</vt:lpstr>
      </vt:variant>
      <vt:variant>
        <vt:i4>38</vt:i4>
      </vt:variant>
    </vt:vector>
  </HeadingPairs>
  <TitlesOfParts>
    <vt:vector size="39" baseType="lpstr">
      <vt:lpstr>Tema de Office</vt:lpstr>
      <vt:lpstr>URGENTE:   LA FECHA DEL CUMPLIMIENTO DE LOS 6000 AÑOS DE PECADO ESTÁ IMPLICITO EN ELLOS</vt:lpstr>
      <vt:lpstr>LA FECHA DEL CUMPLIMIENTO DE LOS 6000 AÑOS DE PECADO ESTÁ IMPLICITO EN ELLOS</vt:lpstr>
      <vt:lpstr>¡Si, Este mensaje es para ti!</vt:lpstr>
      <vt:lpstr>Tu debes saber esto</vt:lpstr>
      <vt:lpstr>Presentación de PowerPoint</vt:lpstr>
      <vt:lpstr>Consecuencias por creer en el mensaje de Miller en 1843/4. </vt:lpstr>
      <vt:lpstr>Presentación de PowerPoint</vt:lpstr>
      <vt:lpstr>Presentación de PowerPoint</vt:lpstr>
      <vt:lpstr>Dios utiliza siervos humildes para llevar a cabo grandes obras</vt:lpstr>
      <vt:lpstr>Presentación de PowerPoint</vt:lpstr>
      <vt:lpstr>Presentación de PowerPoint</vt:lpstr>
      <vt:lpstr>Presentación de PowerPoint</vt:lpstr>
      <vt:lpstr>Presentación de PowerPoint</vt:lpstr>
      <vt:lpstr>Presentación de PowerPoint</vt:lpstr>
      <vt:lpstr>Dios interviene para proteger a sus hijos fieles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Desde su bautismo hasta su muerte  3 y medio años</vt:lpstr>
      <vt:lpstr>Ejemplo: Un pagaré</vt:lpstr>
      <vt:lpstr>Presentación de PowerPoint</vt:lpstr>
      <vt:lpstr>Presentación de PowerPoint</vt:lpstr>
      <vt:lpstr>¿Y la segunda venida de Cristo cuando será?</vt:lpstr>
      <vt:lpstr>Presentación de PowerPoint</vt:lpstr>
      <vt:lpstr>Presentación de PowerPoint</vt:lpstr>
      <vt:lpstr>Presentación de PowerPoint</vt:lpstr>
      <vt:lpstr>Presentación de PowerPoint</vt:lpstr>
      <vt:lpstr>El diezmo del diezmo:  El remanente del remanente</vt:lpstr>
      <vt:lpstr>Presentación de PowerPoint</vt:lpstr>
      <vt:lpstr>¿Qué sucederá cuando se terminen los 6000 años de pecado?</vt:lpstr>
      <vt:lpstr>Presentación de PowerPoint</vt:lpstr>
      <vt:lpstr>En el año 63 cuando Lucas escribió por inspiración del Espíritu Santo su Evangelio, dejó registrada la edad que Cristo tenía cuando fue bautizado en el año 27,  por que sabía que 1.947  años después cuando fuera dada a conocer esta profecía, los opositores dirían que el año 31 no era los 4000 años del tiempo transcurrido desde el primer sacrificio en el Edén, sino la edad de Cristo en ese momento. (Ver Luc.3:23; Dan.9:27; CS 375, p 3.). </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URGENTE:   LA FECHA DEL CUMPLIMIENTO DE LOS 6000 AÑOS DE PECADO ESTÁ IMPLICITO EN ELLOS</dc:title>
  <dc:creator>TEMAS DE FE</dc:creator>
  <cp:lastModifiedBy>TEMAS DE FE</cp:lastModifiedBy>
  <cp:revision>248</cp:revision>
  <dcterms:created xsi:type="dcterms:W3CDTF">2016-06-21T20:58:28Z</dcterms:created>
  <dcterms:modified xsi:type="dcterms:W3CDTF">2016-07-31T14:57:47Z</dcterms:modified>
</cp:coreProperties>
</file>